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70" r:id="rId5"/>
    <p:sldId id="316" r:id="rId6"/>
    <p:sldId id="319" r:id="rId7"/>
    <p:sldId id="308" r:id="rId8"/>
    <p:sldId id="318" r:id="rId9"/>
    <p:sldId id="268" r:id="rId10"/>
    <p:sldId id="282" r:id="rId11"/>
    <p:sldId id="289" r:id="rId12"/>
    <p:sldId id="290" r:id="rId13"/>
    <p:sldId id="291" r:id="rId14"/>
    <p:sldId id="292" r:id="rId15"/>
    <p:sldId id="293" r:id="rId16"/>
    <p:sldId id="305" r:id="rId17"/>
    <p:sldId id="306" r:id="rId18"/>
    <p:sldId id="307" r:id="rId19"/>
    <p:sldId id="302" r:id="rId20"/>
    <p:sldId id="294" r:id="rId21"/>
    <p:sldId id="295" r:id="rId22"/>
    <p:sldId id="297" r:id="rId23"/>
    <p:sldId id="298" r:id="rId24"/>
    <p:sldId id="314" r:id="rId25"/>
    <p:sldId id="303" r:id="rId26"/>
    <p:sldId id="299" r:id="rId27"/>
    <p:sldId id="304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2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96" y="14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2021 Sales Data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Red Tug Oval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17541</c:v>
                </c:pt>
                <c:pt idx="1">
                  <c:v>19320</c:v>
                </c:pt>
                <c:pt idx="2">
                  <c:v>19993</c:v>
                </c:pt>
                <c:pt idx="3">
                  <c:v>34335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AE-4EC4-AA00-94266B1A86A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Rabbit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17527</c:v>
                </c:pt>
                <c:pt idx="1">
                  <c:v>17632</c:v>
                </c:pt>
                <c:pt idx="2">
                  <c:v>16497</c:v>
                </c:pt>
                <c:pt idx="3">
                  <c:v>26786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0AE-4EC4-AA00-94266B1A86A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Yellow Ring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14590</c:v>
                </c:pt>
                <c:pt idx="1">
                  <c:v>16512</c:v>
                </c:pt>
                <c:pt idx="2">
                  <c:v>18152</c:v>
                </c:pt>
                <c:pt idx="3">
                  <c:v>28065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0AE-4EC4-AA00-94266B1A86A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JR Bone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14124</c:v>
                </c:pt>
                <c:pt idx="1">
                  <c:v>16675</c:v>
                </c:pt>
                <c:pt idx="2">
                  <c:v>18398</c:v>
                </c:pt>
                <c:pt idx="3">
                  <c:v>26253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0AE-4EC4-AA00-94266B1A86AE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JR Pig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Sheet1!$F$2:$F$5</c:f>
              <c:numCache>
                <c:formatCode>General</c:formatCode>
                <c:ptCount val="4"/>
                <c:pt idx="0">
                  <c:v>14404</c:v>
                </c:pt>
                <c:pt idx="1">
                  <c:v>15355</c:v>
                </c:pt>
                <c:pt idx="2">
                  <c:v>16852</c:v>
                </c:pt>
                <c:pt idx="3">
                  <c:v>23065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0AE-4EC4-AA00-94266B1A86AE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Shark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Sheet1!$G$2:$G$5</c:f>
              <c:numCache>
                <c:formatCode>General</c:formatCode>
                <c:ptCount val="4"/>
                <c:pt idx="0">
                  <c:v>12460</c:v>
                </c:pt>
                <c:pt idx="1">
                  <c:v>15384</c:v>
                </c:pt>
                <c:pt idx="2">
                  <c:v>19086</c:v>
                </c:pt>
                <c:pt idx="3">
                  <c:v>22296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0AE-4EC4-AA00-94266B1A86AE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Banana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Sheet1!$H$2:$H$5</c:f>
              <c:numCache>
                <c:formatCode>General</c:formatCode>
                <c:ptCount val="4"/>
                <c:pt idx="0">
                  <c:v>12160</c:v>
                </c:pt>
                <c:pt idx="1">
                  <c:v>14746</c:v>
                </c:pt>
                <c:pt idx="2">
                  <c:v>16654</c:v>
                </c:pt>
                <c:pt idx="3">
                  <c:v>25188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0AE-4EC4-AA00-94266B1A86AE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JR Rabbit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Sheet1!$I$2:$I$5</c:f>
              <c:numCache>
                <c:formatCode>General</c:formatCode>
                <c:ptCount val="4"/>
                <c:pt idx="0">
                  <c:v>12589</c:v>
                </c:pt>
                <c:pt idx="1">
                  <c:v>13871</c:v>
                </c:pt>
                <c:pt idx="2">
                  <c:v>14633</c:v>
                </c:pt>
                <c:pt idx="3">
                  <c:v>24639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0AE-4EC4-AA00-94266B1A86AE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Phrog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Sheet1!$J$2:$J$5</c:f>
              <c:numCache>
                <c:formatCode>General</c:formatCode>
                <c:ptCount val="4"/>
                <c:pt idx="0">
                  <c:v>14355</c:v>
                </c:pt>
                <c:pt idx="1">
                  <c:v>14736</c:v>
                </c:pt>
                <c:pt idx="2">
                  <c:v>13512</c:v>
                </c:pt>
                <c:pt idx="3">
                  <c:v>17778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0AE-4EC4-AA00-94266B1A86AE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Alligator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Sheet1!$K$2:$K$5</c:f>
              <c:numCache>
                <c:formatCode>General</c:formatCode>
                <c:ptCount val="4"/>
                <c:pt idx="0">
                  <c:v>8229</c:v>
                </c:pt>
                <c:pt idx="1">
                  <c:v>9049</c:v>
                </c:pt>
                <c:pt idx="2">
                  <c:v>9514</c:v>
                </c:pt>
                <c:pt idx="3">
                  <c:v>15673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AE-4EC4-AA00-94266B1A86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6436560"/>
        <c:axId val="556438528"/>
      </c:barChart>
      <c:catAx>
        <c:axId val="556436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6438528"/>
        <c:crosses val="autoZero"/>
        <c:auto val="1"/>
        <c:lblAlgn val="ctr"/>
        <c:lblOffset val="100"/>
        <c:noMultiLvlLbl val="0"/>
      </c:catAx>
      <c:valAx>
        <c:axId val="556438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6436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65000">
          <a:schemeClr val="bg1"/>
        </a:gs>
        <a:gs pos="100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  <a:tileRect/>
    </a:gradFill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0.00107</cdr:x>
      <cdr:y>0.04444</cdr:y>
    </cdr:from>
    <cdr:to>
      <cdr:x>0.05192</cdr:x>
      <cdr:y>0.11111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65CE1516-80C6-0BAE-053A-017803535005}"/>
            </a:ext>
          </a:extLst>
        </cdr:cNvPr>
        <cdr:cNvSpPr txBox="1"/>
      </cdr:nvSpPr>
      <cdr:spPr>
        <a:xfrm xmlns:a="http://schemas.openxmlformats.org/drawingml/2006/main">
          <a:off x="9646" y="152400"/>
          <a:ext cx="4572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b="1" dirty="0"/>
            <a:t>UNITS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5B9-86CE-4AC8-AC2D-C84637152377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10F9B-EEBB-4785-A741-243B192449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5B9-86CE-4AC8-AC2D-C84637152377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10F9B-EEBB-4785-A741-243B192449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5B9-86CE-4AC8-AC2D-C84637152377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10F9B-EEBB-4785-A741-243B192449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5B9-86CE-4AC8-AC2D-C84637152377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10F9B-EEBB-4785-A741-243B192449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5B9-86CE-4AC8-AC2D-C84637152377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10F9B-EEBB-4785-A741-243B192449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5B9-86CE-4AC8-AC2D-C84637152377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10F9B-EEBB-4785-A741-243B192449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5B9-86CE-4AC8-AC2D-C84637152377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10F9B-EEBB-4785-A741-243B192449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5B9-86CE-4AC8-AC2D-C84637152377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10F9B-EEBB-4785-A741-243B192449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5B9-86CE-4AC8-AC2D-C84637152377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10F9B-EEBB-4785-A741-243B192449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5B9-86CE-4AC8-AC2D-C84637152377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10F9B-EEBB-4785-A741-243B192449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5B9-86CE-4AC8-AC2D-C84637152377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10F9B-EEBB-4785-A741-243B192449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E35B9-86CE-4AC8-AC2D-C84637152377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10F9B-EEBB-4785-A741-243B192449A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457200"/>
            <a:ext cx="9144000" cy="762000"/>
          </a:xfrm>
          <a:prstGeom prst="rect">
            <a:avLst/>
          </a:prstGeom>
          <a:solidFill>
            <a:srgbClr val="B82300"/>
          </a:solidFill>
          <a:ln>
            <a:solidFill>
              <a:srgbClr val="B82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109696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17 Years Designing &amp; Manufacturing Brands </a:t>
            </a:r>
          </a:p>
        </p:txBody>
      </p:sp>
      <p:pic>
        <p:nvPicPr>
          <p:cNvPr id="4" name="Content Placeholder 3" descr="VIP logo_300dpi_cmy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71379" y="2057400"/>
            <a:ext cx="4925042" cy="1219200"/>
          </a:xfrm>
        </p:spPr>
      </p:pic>
      <p:pic>
        <p:nvPicPr>
          <p:cNvPr id="5" name="Picture 4" descr="might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45690" y="4191000"/>
            <a:ext cx="2468136" cy="640466"/>
          </a:xfrm>
          <a:prstGeom prst="rect">
            <a:avLst/>
          </a:prstGeom>
        </p:spPr>
      </p:pic>
      <p:pic>
        <p:nvPicPr>
          <p:cNvPr id="8" name="Picture 7" descr="Tuff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3505200"/>
            <a:ext cx="1978362" cy="1295400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7371E27-5EC7-825B-CFE0-14776305AA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201" y="3657601"/>
            <a:ext cx="1524000" cy="1524000"/>
          </a:xfrm>
          <a:prstGeom prst="rect">
            <a:avLst/>
          </a:prstGeom>
        </p:spPr>
      </p:pic>
      <p:pic>
        <p:nvPicPr>
          <p:cNvPr id="7" name="Picture 6" descr="A picture containing text, clipart, plate, tableware&#10;&#10;Description automatically generated">
            <a:extLst>
              <a:ext uri="{FF2B5EF4-FFF2-40B4-BE49-F238E27FC236}">
                <a16:creationId xmlns:a16="http://schemas.microsoft.com/office/drawing/2014/main" id="{D9A89D9F-0955-BA45-5D64-79B3AD6C56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606" y="4110729"/>
            <a:ext cx="1812815" cy="68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752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911BE883-46B4-412C-B6C3-88A2FF74B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BED805-6E09-4CBD-B1B3-7BC2A8451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6452" y="990600"/>
            <a:ext cx="2995803" cy="1428133"/>
          </a:xfr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en-US" sz="1800" dirty="0"/>
            </a:br>
            <a:r>
              <a:rPr lang="en-US" sz="2000" dirty="0"/>
              <a:t>2023 NEW ITEM SUGGESTION</a:t>
            </a:r>
            <a:br>
              <a:rPr lang="en-US" sz="2200" dirty="0"/>
            </a:br>
            <a:r>
              <a:rPr lang="en-US" sz="2400" b="1" dirty="0" err="1"/>
              <a:t>Tuffy</a:t>
            </a:r>
            <a:r>
              <a:rPr lang="en-US" sz="2400" b="1" dirty="0"/>
              <a:t> Ocean Creature Killer Whale </a:t>
            </a:r>
            <a:br>
              <a:rPr lang="en-US" sz="2200" dirty="0"/>
            </a:br>
            <a:endParaRPr lang="en-US" sz="2200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77D1452-F0B7-431E-9A24-D3F7103D8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647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ounded Rectangle 20">
            <a:extLst>
              <a:ext uri="{FF2B5EF4-FFF2-40B4-BE49-F238E27FC236}">
                <a16:creationId xmlns:a16="http://schemas.microsoft.com/office/drawing/2014/main" id="{A660F4F9-5DF5-4F15-BE6A-CD8648BB1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408" y="559407"/>
            <a:ext cx="4945891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10C1B3-6C72-4495-B16E-9BE3DBFCAB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88789" y="2971800"/>
            <a:ext cx="2995803" cy="251459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</a:pPr>
            <a:r>
              <a:rPr lang="en-US" sz="1600" dirty="0"/>
              <a:t>Item Code: T-OC-Killer-Whale</a:t>
            </a:r>
          </a:p>
          <a:p>
            <a:pPr indent="-228600">
              <a:lnSpc>
                <a:spcPct val="90000"/>
              </a:lnSpc>
            </a:pPr>
            <a:r>
              <a:rPr lang="en-US" sz="1600" dirty="0"/>
              <a:t>UPC: 180181907555</a:t>
            </a:r>
          </a:p>
          <a:p>
            <a:pPr indent="-228600">
              <a:lnSpc>
                <a:spcPct val="90000"/>
              </a:lnSpc>
            </a:pPr>
            <a:r>
              <a:rPr lang="en-US" sz="1600" dirty="0"/>
              <a:t>Item Dims: 7”x 9”x 13.5”</a:t>
            </a:r>
          </a:p>
          <a:p>
            <a:pPr indent="-228600">
              <a:lnSpc>
                <a:spcPct val="90000"/>
              </a:lnSpc>
            </a:pPr>
            <a:r>
              <a:rPr lang="en-US" sz="1600" dirty="0"/>
              <a:t>Best selling toy shape, great size for all dog breeds.</a:t>
            </a:r>
          </a:p>
          <a:p>
            <a:pPr indent="-228600">
              <a:lnSpc>
                <a:spcPct val="90000"/>
              </a:lnSpc>
            </a:pPr>
            <a:r>
              <a:rPr lang="en-US" sz="1600" dirty="0" err="1"/>
              <a:t>Petsmart</a:t>
            </a:r>
            <a:r>
              <a:rPr lang="en-US" sz="1600" dirty="0"/>
              <a:t> Price $6.90</a:t>
            </a:r>
          </a:p>
          <a:p>
            <a:pPr indent="-228600">
              <a:lnSpc>
                <a:spcPct val="90000"/>
              </a:lnSpc>
            </a:pPr>
            <a:r>
              <a:rPr lang="en-US" sz="1600" dirty="0" err="1"/>
              <a:t>Petsmart</a:t>
            </a:r>
            <a:r>
              <a:rPr lang="en-US" sz="1600" dirty="0"/>
              <a:t> Retail $22.99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7772331-2BBE-5CE5-714A-11BC4F3C9C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1897" y="1828800"/>
            <a:ext cx="4420912" cy="3352800"/>
          </a:xfrm>
        </p:spPr>
      </p:pic>
    </p:spTree>
    <p:extLst>
      <p:ext uri="{BB962C8B-B14F-4D97-AF65-F5344CB8AC3E}">
        <p14:creationId xmlns:p14="http://schemas.microsoft.com/office/powerpoint/2010/main" val="4220461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911BE883-46B4-412C-B6C3-88A2FF74B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BED805-6E09-4CBD-B1B3-7BC2A8451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6452" y="990600"/>
            <a:ext cx="2995803" cy="1371600"/>
          </a:xfr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en-US" sz="1800" dirty="0"/>
            </a:br>
            <a:br>
              <a:rPr lang="en-US" sz="1800" dirty="0"/>
            </a:br>
            <a:r>
              <a:rPr lang="en-US" sz="2000" dirty="0"/>
              <a:t>2023 NEW ITEM SUGGESTION</a:t>
            </a:r>
            <a:br>
              <a:rPr lang="en-US" sz="2200" dirty="0"/>
            </a:br>
            <a:r>
              <a:rPr lang="en-US" sz="2400" b="1" dirty="0" err="1"/>
              <a:t>Tuffy</a:t>
            </a:r>
            <a:r>
              <a:rPr lang="en-US" sz="2400" b="1" dirty="0"/>
              <a:t> Junior Zoo Monkey </a:t>
            </a:r>
            <a:br>
              <a:rPr lang="en-US" sz="2200" dirty="0"/>
            </a:br>
            <a:endParaRPr lang="en-US" sz="2200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77D1452-F0B7-431E-9A24-D3F7103D8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647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ounded Rectangle 20">
            <a:extLst>
              <a:ext uri="{FF2B5EF4-FFF2-40B4-BE49-F238E27FC236}">
                <a16:creationId xmlns:a16="http://schemas.microsoft.com/office/drawing/2014/main" id="{A660F4F9-5DF5-4F15-BE6A-CD8648BB1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408" y="559407"/>
            <a:ext cx="4945891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10C1B3-6C72-4495-B16E-9BE3DBFCAB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66194" y="2953950"/>
            <a:ext cx="2918398" cy="251459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</a:pPr>
            <a:r>
              <a:rPr lang="en-US" sz="1600" dirty="0"/>
              <a:t>Item Code: T-JR-Z-Monkey</a:t>
            </a:r>
          </a:p>
          <a:p>
            <a:pPr indent="-228600">
              <a:lnSpc>
                <a:spcPct val="90000"/>
              </a:lnSpc>
            </a:pPr>
            <a:r>
              <a:rPr lang="en-US" sz="1600" dirty="0"/>
              <a:t>UPC: 180181908132</a:t>
            </a:r>
          </a:p>
          <a:p>
            <a:pPr indent="-228600">
              <a:lnSpc>
                <a:spcPct val="90000"/>
              </a:lnSpc>
            </a:pPr>
            <a:r>
              <a:rPr lang="en-US" sz="1600" dirty="0"/>
              <a:t>Item Dims: 3”x 8”x 10”</a:t>
            </a:r>
          </a:p>
          <a:p>
            <a:pPr indent="-228600">
              <a:lnSpc>
                <a:spcPct val="90000"/>
              </a:lnSpc>
            </a:pPr>
            <a:r>
              <a:rPr lang="en-US" sz="1600" dirty="0"/>
              <a:t>Unique shape that works for all regions of the country.</a:t>
            </a:r>
          </a:p>
          <a:p>
            <a:pPr indent="-228600">
              <a:lnSpc>
                <a:spcPct val="90000"/>
              </a:lnSpc>
            </a:pPr>
            <a:r>
              <a:rPr lang="en-US" sz="1600" dirty="0" err="1"/>
              <a:t>Petsmart</a:t>
            </a:r>
            <a:r>
              <a:rPr lang="en-US" sz="1600" dirty="0"/>
              <a:t> Price $6.75</a:t>
            </a:r>
          </a:p>
          <a:p>
            <a:pPr indent="-228600">
              <a:lnSpc>
                <a:spcPct val="90000"/>
              </a:lnSpc>
            </a:pPr>
            <a:r>
              <a:rPr lang="en-US" sz="1600" dirty="0" err="1"/>
              <a:t>Petsmart</a:t>
            </a:r>
            <a:r>
              <a:rPr lang="en-US" sz="1600" dirty="0"/>
              <a:t> Retail $22.50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3E6B569-5FEA-5D90-6AE9-02A763B7AD3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5800" y="1028700"/>
            <a:ext cx="4058998" cy="4800600"/>
          </a:xfrm>
        </p:spPr>
      </p:pic>
    </p:spTree>
    <p:extLst>
      <p:ext uri="{BB962C8B-B14F-4D97-AF65-F5344CB8AC3E}">
        <p14:creationId xmlns:p14="http://schemas.microsoft.com/office/powerpoint/2010/main" val="653582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911BE883-46B4-412C-B6C3-88A2FF74B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BED805-6E09-4CBD-B1B3-7BC2A8451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7387" y="990600"/>
            <a:ext cx="2995803" cy="1295400"/>
          </a:xfr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en-US" sz="1800" dirty="0"/>
            </a:br>
            <a:r>
              <a:rPr lang="en-US" sz="2000" dirty="0"/>
              <a:t>2023 NEW ITEM SUGGESTION</a:t>
            </a:r>
            <a:br>
              <a:rPr lang="en-US" sz="2200" dirty="0"/>
            </a:br>
            <a:r>
              <a:rPr lang="en-US" sz="2400" b="1" dirty="0" err="1"/>
              <a:t>Tuffy</a:t>
            </a:r>
            <a:r>
              <a:rPr lang="en-US" sz="2400" b="1" dirty="0"/>
              <a:t> Junior Barn Yard Horse </a:t>
            </a:r>
            <a:br>
              <a:rPr lang="en-US" sz="2200" dirty="0"/>
            </a:br>
            <a:endParaRPr lang="en-US" sz="2200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77D1452-F0B7-431E-9A24-D3F7103D8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647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ounded Rectangle 20">
            <a:extLst>
              <a:ext uri="{FF2B5EF4-FFF2-40B4-BE49-F238E27FC236}">
                <a16:creationId xmlns:a16="http://schemas.microsoft.com/office/drawing/2014/main" id="{A660F4F9-5DF5-4F15-BE6A-CD8648BB1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408" y="559407"/>
            <a:ext cx="4945891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10C1B3-6C72-4495-B16E-9BE3DBFCAB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43600" y="2895600"/>
            <a:ext cx="2830793" cy="259079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</a:pPr>
            <a:r>
              <a:rPr lang="en-US" sz="1600" dirty="0"/>
              <a:t>Item Code: T-JR-BY-Horse</a:t>
            </a:r>
          </a:p>
          <a:p>
            <a:pPr indent="-228600">
              <a:lnSpc>
                <a:spcPct val="90000"/>
              </a:lnSpc>
            </a:pPr>
            <a:r>
              <a:rPr lang="en-US" sz="1600" dirty="0"/>
              <a:t>UPC: 180181908194</a:t>
            </a:r>
          </a:p>
          <a:p>
            <a:pPr indent="-228600">
              <a:lnSpc>
                <a:spcPct val="90000"/>
              </a:lnSpc>
            </a:pPr>
            <a:r>
              <a:rPr lang="en-US" sz="1600" dirty="0"/>
              <a:t>Item Dims: 2”x 10”x 8”</a:t>
            </a:r>
          </a:p>
          <a:p>
            <a:pPr indent="-228600">
              <a:lnSpc>
                <a:spcPct val="90000"/>
              </a:lnSpc>
            </a:pPr>
            <a:r>
              <a:rPr lang="en-US" sz="1600" dirty="0"/>
              <a:t>Unique shape that is great for all regions of the country.</a:t>
            </a:r>
          </a:p>
          <a:p>
            <a:pPr indent="-228600">
              <a:lnSpc>
                <a:spcPct val="90000"/>
              </a:lnSpc>
            </a:pPr>
            <a:r>
              <a:rPr lang="en-US" sz="1600" dirty="0" err="1"/>
              <a:t>Petsmart</a:t>
            </a:r>
            <a:r>
              <a:rPr lang="en-US" sz="1600" dirty="0"/>
              <a:t> Price $6.15</a:t>
            </a:r>
          </a:p>
          <a:p>
            <a:pPr indent="-228600">
              <a:lnSpc>
                <a:spcPct val="90000"/>
              </a:lnSpc>
            </a:pPr>
            <a:r>
              <a:rPr lang="en-US" sz="1600" dirty="0" err="1"/>
              <a:t>Petsmart</a:t>
            </a:r>
            <a:r>
              <a:rPr lang="en-US" sz="1600" dirty="0"/>
              <a:t> Retail $20.50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0F7E004-1010-BBC9-FDFD-B6D8F0740F0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752600"/>
            <a:ext cx="4592098" cy="3657600"/>
          </a:xfrm>
        </p:spPr>
      </p:pic>
    </p:spTree>
    <p:extLst>
      <p:ext uri="{BB962C8B-B14F-4D97-AF65-F5344CB8AC3E}">
        <p14:creationId xmlns:p14="http://schemas.microsoft.com/office/powerpoint/2010/main" val="40828670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ED805-6E09-4CBD-B1B3-7BC2A8451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314" y="990600"/>
            <a:ext cx="2750279" cy="1351934"/>
          </a:xfr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2023 XMAS - NEW ITEM SUGGESTION</a:t>
            </a:r>
            <a:br>
              <a:rPr lang="en-US" sz="2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Tuffy</a:t>
            </a:r>
            <a:r>
              <a:rPr lang="en-US" sz="2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Holiday Santa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77D1452-F0B7-431E-9A24-D3F7103D8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647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ounded Rectangle 20">
            <a:extLst>
              <a:ext uri="{FF2B5EF4-FFF2-40B4-BE49-F238E27FC236}">
                <a16:creationId xmlns:a16="http://schemas.microsoft.com/office/drawing/2014/main" id="{A660F4F9-5DF5-4F15-BE6A-CD8648BB1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408" y="559407"/>
            <a:ext cx="4945891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79E21C36-EBC6-4F68-AA52-B69D49459D0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106" y="1154752"/>
            <a:ext cx="4548495" cy="454849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10C1B3-6C72-4495-B16E-9BE3DBFCAB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91200" y="3124200"/>
            <a:ext cx="3078845" cy="243839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</a:pPr>
            <a:r>
              <a:rPr lang="en-US" sz="1600" dirty="0"/>
              <a:t>Item Code: T-H-Santa</a:t>
            </a:r>
          </a:p>
          <a:p>
            <a:pPr indent="-228600">
              <a:lnSpc>
                <a:spcPct val="90000"/>
              </a:lnSpc>
            </a:pPr>
            <a:r>
              <a:rPr lang="en-US" sz="1600" dirty="0"/>
              <a:t>UPC: 180181023750</a:t>
            </a:r>
          </a:p>
          <a:p>
            <a:pPr indent="-228600">
              <a:lnSpc>
                <a:spcPct val="90000"/>
              </a:lnSpc>
            </a:pPr>
            <a:r>
              <a:rPr lang="en-US" sz="1600" dirty="0"/>
              <a:t>Item Dims: 2.17”x 7.67”x 13”</a:t>
            </a:r>
          </a:p>
          <a:p>
            <a:pPr indent="-228600">
              <a:lnSpc>
                <a:spcPct val="90000"/>
              </a:lnSpc>
            </a:pPr>
            <a:r>
              <a:rPr lang="en-US" sz="1600" dirty="0"/>
              <a:t>Unique toy, great for a clip strip, or any in and out holiday program.</a:t>
            </a:r>
          </a:p>
          <a:p>
            <a:pPr indent="-228600">
              <a:lnSpc>
                <a:spcPct val="90000"/>
              </a:lnSpc>
            </a:pPr>
            <a:r>
              <a:rPr lang="en-US" sz="1600" dirty="0" err="1"/>
              <a:t>Petsmart</a:t>
            </a:r>
            <a:r>
              <a:rPr lang="en-US" sz="1600" dirty="0"/>
              <a:t> Price $6.45</a:t>
            </a:r>
          </a:p>
          <a:p>
            <a:pPr indent="-228600">
              <a:lnSpc>
                <a:spcPct val="90000"/>
              </a:lnSpc>
            </a:pPr>
            <a:r>
              <a:rPr lang="en-US" sz="1600" dirty="0" err="1"/>
              <a:t>Petsmart</a:t>
            </a:r>
            <a:r>
              <a:rPr lang="en-US" sz="1600" dirty="0"/>
              <a:t> Retail $21.50</a:t>
            </a:r>
          </a:p>
        </p:txBody>
      </p:sp>
    </p:spTree>
    <p:extLst>
      <p:ext uri="{BB962C8B-B14F-4D97-AF65-F5344CB8AC3E}">
        <p14:creationId xmlns:p14="http://schemas.microsoft.com/office/powerpoint/2010/main" val="342129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ED805-6E09-4CBD-B1B3-7BC2A8451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8163" y="990600"/>
            <a:ext cx="2750279" cy="1275734"/>
          </a:xfr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2023 XMAS - NEW ITEM SUGGESTION</a:t>
            </a:r>
            <a:br>
              <a:rPr lang="en-US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Tuffy</a:t>
            </a:r>
            <a:r>
              <a:rPr lang="en-US" sz="2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Holiday Elf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77D1452-F0B7-431E-9A24-D3F7103D8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647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ounded Rectangle 20">
            <a:extLst>
              <a:ext uri="{FF2B5EF4-FFF2-40B4-BE49-F238E27FC236}">
                <a16:creationId xmlns:a16="http://schemas.microsoft.com/office/drawing/2014/main" id="{A660F4F9-5DF5-4F15-BE6A-CD8648BB1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408" y="559407"/>
            <a:ext cx="4945891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777D7ED1-1F3D-4532-BE21-92EF6EC78CA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106" y="1154752"/>
            <a:ext cx="4548495" cy="454849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10C1B3-6C72-4495-B16E-9BE3DBFCAB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91201" y="3124200"/>
            <a:ext cx="3102694" cy="251459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</a:pPr>
            <a:r>
              <a:rPr lang="en-US" sz="1600" dirty="0"/>
              <a:t>Item Code: T-H-Elf</a:t>
            </a:r>
          </a:p>
          <a:p>
            <a:pPr indent="-228600">
              <a:lnSpc>
                <a:spcPct val="90000"/>
              </a:lnSpc>
            </a:pPr>
            <a:r>
              <a:rPr lang="en-US" sz="1600" dirty="0"/>
              <a:t>UPC: 180181023767</a:t>
            </a:r>
          </a:p>
          <a:p>
            <a:pPr indent="-228600">
              <a:lnSpc>
                <a:spcPct val="90000"/>
              </a:lnSpc>
            </a:pPr>
            <a:r>
              <a:rPr lang="en-US" sz="1600" dirty="0"/>
              <a:t>Item Dims: 1.77”x 7.67”x 13”</a:t>
            </a:r>
          </a:p>
          <a:p>
            <a:pPr indent="-228600">
              <a:lnSpc>
                <a:spcPct val="90000"/>
              </a:lnSpc>
            </a:pPr>
            <a:r>
              <a:rPr lang="en-US" sz="1600" dirty="0"/>
              <a:t>Unique toy, great for a clip strip, or any in and out holiday program.</a:t>
            </a:r>
          </a:p>
          <a:p>
            <a:pPr indent="-228600">
              <a:lnSpc>
                <a:spcPct val="90000"/>
              </a:lnSpc>
            </a:pPr>
            <a:r>
              <a:rPr lang="en-US" sz="1600" dirty="0" err="1"/>
              <a:t>Petsmart</a:t>
            </a:r>
            <a:r>
              <a:rPr lang="en-US" sz="1600" dirty="0"/>
              <a:t> Price $6.45</a:t>
            </a:r>
          </a:p>
          <a:p>
            <a:pPr indent="-228600">
              <a:lnSpc>
                <a:spcPct val="90000"/>
              </a:lnSpc>
            </a:pPr>
            <a:r>
              <a:rPr lang="en-US" sz="1600" dirty="0" err="1"/>
              <a:t>Petsmart</a:t>
            </a:r>
            <a:r>
              <a:rPr lang="en-US" sz="1600" dirty="0"/>
              <a:t> Retail $21.50</a:t>
            </a:r>
          </a:p>
        </p:txBody>
      </p:sp>
    </p:spTree>
    <p:extLst>
      <p:ext uri="{BB962C8B-B14F-4D97-AF65-F5344CB8AC3E}">
        <p14:creationId xmlns:p14="http://schemas.microsoft.com/office/powerpoint/2010/main" val="119132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ED805-6E09-4CBD-B1B3-7BC2A8451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313" y="990600"/>
            <a:ext cx="2750279" cy="1428134"/>
          </a:xfr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2023 XMAS - NEW ITEM SUGGESTION</a:t>
            </a:r>
            <a:br>
              <a:rPr lang="en-US" sz="2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Tuffy</a:t>
            </a:r>
            <a:r>
              <a:rPr lang="en-US" sz="2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Holiday Gingerbread Man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77D1452-F0B7-431E-9A24-D3F7103D8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647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ounded Rectangle 20">
            <a:extLst>
              <a:ext uri="{FF2B5EF4-FFF2-40B4-BE49-F238E27FC236}">
                <a16:creationId xmlns:a16="http://schemas.microsoft.com/office/drawing/2014/main" id="{A660F4F9-5DF5-4F15-BE6A-CD8648BB1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408" y="559407"/>
            <a:ext cx="4945891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70A3F8E4-C140-4F0F-BA4B-2E28E7987E3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106" y="1154752"/>
            <a:ext cx="4548495" cy="454849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10C1B3-6C72-4495-B16E-9BE3DBFCAB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64707" y="3124200"/>
            <a:ext cx="3374391" cy="220979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</a:pPr>
            <a:r>
              <a:rPr lang="en-US" sz="1600" dirty="0"/>
              <a:t>Item Code: T-H-Gingerbread-Man</a:t>
            </a:r>
          </a:p>
          <a:p>
            <a:pPr indent="-228600">
              <a:lnSpc>
                <a:spcPct val="90000"/>
              </a:lnSpc>
            </a:pPr>
            <a:r>
              <a:rPr lang="en-US" sz="1600" dirty="0"/>
              <a:t>UPC: 180181023774</a:t>
            </a:r>
          </a:p>
          <a:p>
            <a:pPr indent="-228600">
              <a:lnSpc>
                <a:spcPct val="90000"/>
              </a:lnSpc>
            </a:pPr>
            <a:r>
              <a:rPr lang="en-US" sz="1600" dirty="0"/>
              <a:t>Item Dims: 1.77”x 7.5”x 12.75”</a:t>
            </a:r>
          </a:p>
          <a:p>
            <a:pPr indent="-228600">
              <a:lnSpc>
                <a:spcPct val="90000"/>
              </a:lnSpc>
            </a:pPr>
            <a:r>
              <a:rPr lang="en-US" sz="1600" dirty="0"/>
              <a:t>Unique toy, great for a clip strip, or any in and out holiday program.</a:t>
            </a:r>
          </a:p>
          <a:p>
            <a:pPr indent="-228600">
              <a:lnSpc>
                <a:spcPct val="90000"/>
              </a:lnSpc>
            </a:pPr>
            <a:r>
              <a:rPr lang="en-US" sz="1600" dirty="0" err="1"/>
              <a:t>Petsmart</a:t>
            </a:r>
            <a:r>
              <a:rPr lang="en-US" sz="1600" dirty="0"/>
              <a:t> Price $6.15</a:t>
            </a:r>
          </a:p>
          <a:p>
            <a:pPr indent="-228600">
              <a:lnSpc>
                <a:spcPct val="90000"/>
              </a:lnSpc>
            </a:pPr>
            <a:r>
              <a:rPr lang="en-US" sz="1600" dirty="0" err="1"/>
              <a:t>Petsmart</a:t>
            </a:r>
            <a:r>
              <a:rPr lang="en-US" sz="1600" dirty="0"/>
              <a:t> Retail $20.50</a:t>
            </a:r>
          </a:p>
        </p:txBody>
      </p:sp>
    </p:spTree>
    <p:extLst>
      <p:ext uri="{BB962C8B-B14F-4D97-AF65-F5344CB8AC3E}">
        <p14:creationId xmlns:p14="http://schemas.microsoft.com/office/powerpoint/2010/main" val="8764030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FCC565-B479-4017-AA58-779BEE106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58" y="0"/>
            <a:ext cx="90438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946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911BE883-46B4-412C-B6C3-88A2FF74B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BED805-6E09-4CBD-B1B3-7BC2A8451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6452" y="990600"/>
            <a:ext cx="2995803" cy="1275734"/>
          </a:xfr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en-US" sz="2200" dirty="0"/>
            </a:br>
            <a:r>
              <a:rPr lang="en-US" sz="2000" dirty="0"/>
              <a:t>2023 NEW ITEM SUGGESTION</a:t>
            </a:r>
            <a:br>
              <a:rPr lang="en-US" sz="2200" dirty="0"/>
            </a:br>
            <a:r>
              <a:rPr lang="en-US" sz="2400" b="1" dirty="0"/>
              <a:t>Mighty Ocean Seahorse </a:t>
            </a:r>
            <a:br>
              <a:rPr lang="en-US" sz="2200" dirty="0"/>
            </a:br>
            <a:endParaRPr lang="en-US" sz="2200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77D1452-F0B7-431E-9A24-D3F7103D8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647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ounded Rectangle 20">
            <a:extLst>
              <a:ext uri="{FF2B5EF4-FFF2-40B4-BE49-F238E27FC236}">
                <a16:creationId xmlns:a16="http://schemas.microsoft.com/office/drawing/2014/main" id="{A660F4F9-5DF5-4F15-BE6A-CD8648BB1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408" y="559407"/>
            <a:ext cx="4945891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8210AE16-5AFD-40C8-8BA2-9979E0E49D0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4" r="7763" b="-1"/>
          <a:stretch/>
        </p:blipFill>
        <p:spPr bwMode="auto">
          <a:xfrm>
            <a:off x="483489" y="722376"/>
            <a:ext cx="4697730" cy="54132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10C1B3-6C72-4495-B16E-9BE3DBFCAB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88789" y="2895600"/>
            <a:ext cx="2995804" cy="266699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</a:pPr>
            <a:r>
              <a:rPr lang="en-US" sz="1600" dirty="0"/>
              <a:t>Item Code: MT-O-Seahorse</a:t>
            </a:r>
          </a:p>
          <a:p>
            <a:pPr indent="-228600">
              <a:lnSpc>
                <a:spcPct val="90000"/>
              </a:lnSpc>
            </a:pPr>
            <a:r>
              <a:rPr lang="en-US" sz="1600" dirty="0"/>
              <a:t>UPC: 180181906121</a:t>
            </a:r>
          </a:p>
          <a:p>
            <a:pPr indent="-228600">
              <a:lnSpc>
                <a:spcPct val="90000"/>
              </a:lnSpc>
            </a:pPr>
            <a:r>
              <a:rPr lang="en-US" sz="1600" dirty="0"/>
              <a:t>Item Dims: 3.25”x 12.5”x 9.5”</a:t>
            </a:r>
          </a:p>
          <a:p>
            <a:pPr indent="-228600">
              <a:lnSpc>
                <a:spcPct val="90000"/>
              </a:lnSpc>
            </a:pPr>
            <a:r>
              <a:rPr lang="en-US" sz="1600" dirty="0"/>
              <a:t>Unique, innovative shape great for all dog breeds.</a:t>
            </a:r>
          </a:p>
          <a:p>
            <a:pPr indent="-228600">
              <a:lnSpc>
                <a:spcPct val="90000"/>
              </a:lnSpc>
            </a:pPr>
            <a:r>
              <a:rPr lang="en-US" sz="1600" dirty="0" err="1"/>
              <a:t>Petsmart</a:t>
            </a:r>
            <a:r>
              <a:rPr lang="en-US" sz="1600" dirty="0"/>
              <a:t> Price $7.20</a:t>
            </a:r>
          </a:p>
          <a:p>
            <a:pPr indent="-228600">
              <a:lnSpc>
                <a:spcPct val="90000"/>
              </a:lnSpc>
            </a:pPr>
            <a:r>
              <a:rPr lang="en-US" sz="1600" dirty="0" err="1"/>
              <a:t>Petsmart</a:t>
            </a:r>
            <a:r>
              <a:rPr lang="en-US" sz="1600" dirty="0"/>
              <a:t> Retail $23.99</a:t>
            </a:r>
          </a:p>
        </p:txBody>
      </p:sp>
    </p:spTree>
    <p:extLst>
      <p:ext uri="{BB962C8B-B14F-4D97-AF65-F5344CB8AC3E}">
        <p14:creationId xmlns:p14="http://schemas.microsoft.com/office/powerpoint/2010/main" val="10699116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911BE883-46B4-412C-B6C3-88A2FF74B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BED805-6E09-4CBD-B1B3-7BC2A8451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6452" y="990600"/>
            <a:ext cx="2995804" cy="1219200"/>
          </a:xfr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en-US" sz="1800" dirty="0"/>
            </a:br>
            <a:r>
              <a:rPr lang="en-US" sz="2000" dirty="0"/>
              <a:t>2023 NEW ITEM SUGGESTION</a:t>
            </a:r>
            <a:br>
              <a:rPr lang="en-US" sz="2700" dirty="0"/>
            </a:br>
            <a:r>
              <a:rPr lang="en-US" sz="2400" b="1" dirty="0"/>
              <a:t>Mighty Mermaid </a:t>
            </a:r>
            <a:br>
              <a:rPr lang="en-US" sz="2700" dirty="0"/>
            </a:br>
            <a:endParaRPr lang="en-US" sz="2700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77D1452-F0B7-431E-9A24-D3F7103D8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647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ounded Rectangle 20">
            <a:extLst>
              <a:ext uri="{FF2B5EF4-FFF2-40B4-BE49-F238E27FC236}">
                <a16:creationId xmlns:a16="http://schemas.microsoft.com/office/drawing/2014/main" id="{A660F4F9-5DF5-4F15-BE6A-CD8648BB1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408" y="559407"/>
            <a:ext cx="4945891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4C005EE1-2A45-4257-8D26-593FF090E3C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8" r="1529" b="-1"/>
          <a:stretch/>
        </p:blipFill>
        <p:spPr bwMode="auto">
          <a:xfrm>
            <a:off x="483489" y="722376"/>
            <a:ext cx="4697730" cy="54132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10C1B3-6C72-4495-B16E-9BE3DBFCAB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06452" y="2971800"/>
            <a:ext cx="2974726" cy="220979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</a:pPr>
            <a:r>
              <a:rPr lang="en-US" sz="1600" dirty="0"/>
              <a:t>Item Code: MT-L-Mermaid</a:t>
            </a:r>
          </a:p>
          <a:p>
            <a:pPr indent="-228600">
              <a:lnSpc>
                <a:spcPct val="90000"/>
              </a:lnSpc>
            </a:pPr>
            <a:r>
              <a:rPr lang="en-US" sz="1600" dirty="0"/>
              <a:t>UPC: 180181906206</a:t>
            </a:r>
          </a:p>
          <a:p>
            <a:pPr indent="-228600">
              <a:lnSpc>
                <a:spcPct val="90000"/>
              </a:lnSpc>
            </a:pPr>
            <a:r>
              <a:rPr lang="en-US" sz="1600" dirty="0"/>
              <a:t>Item Dims: 4”x 6”x 18.5”</a:t>
            </a:r>
          </a:p>
          <a:p>
            <a:pPr indent="-228600">
              <a:lnSpc>
                <a:spcPct val="90000"/>
              </a:lnSpc>
            </a:pPr>
            <a:r>
              <a:rPr lang="en-US" sz="1600" dirty="0"/>
              <a:t>Unique, innovative shape great for all breeds.</a:t>
            </a:r>
          </a:p>
          <a:p>
            <a:pPr indent="-228600">
              <a:lnSpc>
                <a:spcPct val="90000"/>
              </a:lnSpc>
            </a:pPr>
            <a:r>
              <a:rPr lang="en-US" sz="1600" dirty="0" err="1"/>
              <a:t>Petsmart</a:t>
            </a:r>
            <a:r>
              <a:rPr lang="en-US" sz="1600" dirty="0"/>
              <a:t> Price $7.05</a:t>
            </a:r>
          </a:p>
          <a:p>
            <a:pPr indent="-228600">
              <a:lnSpc>
                <a:spcPct val="90000"/>
              </a:lnSpc>
            </a:pPr>
            <a:r>
              <a:rPr lang="en-US" sz="1600" dirty="0" err="1"/>
              <a:t>Petsmart</a:t>
            </a:r>
            <a:r>
              <a:rPr lang="en-US" sz="1600" dirty="0"/>
              <a:t> Retail $23.50</a:t>
            </a:r>
          </a:p>
        </p:txBody>
      </p:sp>
    </p:spTree>
    <p:extLst>
      <p:ext uri="{BB962C8B-B14F-4D97-AF65-F5344CB8AC3E}">
        <p14:creationId xmlns:p14="http://schemas.microsoft.com/office/powerpoint/2010/main" val="34812529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911BE883-46B4-412C-B6C3-88A2FF74B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BED805-6E09-4CBD-B1B3-7BC2A8451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3724" y="990600"/>
            <a:ext cx="2995803" cy="1371600"/>
          </a:xfr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en-US" sz="1800" dirty="0"/>
            </a:br>
            <a:r>
              <a:rPr lang="en-US" sz="2000" dirty="0"/>
              <a:t>2023 NEW ITEM SUGGESTION</a:t>
            </a:r>
            <a:br>
              <a:rPr lang="en-US" sz="2000" dirty="0"/>
            </a:br>
            <a:r>
              <a:rPr lang="en-US" sz="2400" b="1" dirty="0"/>
              <a:t>Mighty Safari Rhino Green</a:t>
            </a:r>
            <a:br>
              <a:rPr lang="en-US" sz="2200" dirty="0"/>
            </a:br>
            <a:endParaRPr lang="en-US" sz="2200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77D1452-F0B7-431E-9A24-D3F7103D8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647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ounded Rectangle 20">
            <a:extLst>
              <a:ext uri="{FF2B5EF4-FFF2-40B4-BE49-F238E27FC236}">
                <a16:creationId xmlns:a16="http://schemas.microsoft.com/office/drawing/2014/main" id="{A660F4F9-5DF5-4F15-BE6A-CD8648BB1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408" y="559407"/>
            <a:ext cx="4945891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AB13E333-9088-4373-862A-37942EFCECD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" r="8411" b="-1"/>
          <a:stretch/>
        </p:blipFill>
        <p:spPr bwMode="auto">
          <a:xfrm>
            <a:off x="483489" y="722376"/>
            <a:ext cx="4697730" cy="54132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10C1B3-6C72-4495-B16E-9BE3DBFCAB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43600" y="3048000"/>
            <a:ext cx="2955927" cy="2514600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</a:pPr>
            <a:r>
              <a:rPr lang="en-US" sz="1600" dirty="0"/>
              <a:t>Item Code: MT-S-Rhino-</a:t>
            </a:r>
            <a:r>
              <a:rPr lang="en-US" sz="1600" dirty="0" err="1"/>
              <a:t>Grn</a:t>
            </a:r>
            <a:endParaRPr lang="en-US" sz="1600" dirty="0"/>
          </a:p>
          <a:p>
            <a:pPr indent="-228600">
              <a:lnSpc>
                <a:spcPct val="90000"/>
              </a:lnSpc>
            </a:pPr>
            <a:r>
              <a:rPr lang="en-US" sz="1600" dirty="0"/>
              <a:t>UPC: 180181909887</a:t>
            </a:r>
          </a:p>
          <a:p>
            <a:pPr indent="-228600">
              <a:lnSpc>
                <a:spcPct val="90000"/>
              </a:lnSpc>
            </a:pPr>
            <a:r>
              <a:rPr lang="en-US" sz="1600" dirty="0"/>
              <a:t>Item Dims: 4.25”x 11.5”x 10”</a:t>
            </a:r>
          </a:p>
          <a:p>
            <a:pPr indent="-228600">
              <a:lnSpc>
                <a:spcPct val="90000"/>
              </a:lnSpc>
            </a:pPr>
            <a:r>
              <a:rPr lang="en-US" sz="1600" dirty="0"/>
              <a:t>Unique, innovative shape great for medium to large size dogs. </a:t>
            </a:r>
          </a:p>
          <a:p>
            <a:pPr indent="-228600">
              <a:lnSpc>
                <a:spcPct val="90000"/>
              </a:lnSpc>
            </a:pPr>
            <a:r>
              <a:rPr lang="en-US" sz="1600" dirty="0" err="1"/>
              <a:t>Petsmart</a:t>
            </a:r>
            <a:r>
              <a:rPr lang="en-US" sz="1600" dirty="0"/>
              <a:t> Price $7.80</a:t>
            </a:r>
          </a:p>
          <a:p>
            <a:pPr indent="-228600">
              <a:lnSpc>
                <a:spcPct val="90000"/>
              </a:lnSpc>
            </a:pPr>
            <a:r>
              <a:rPr lang="en-US" sz="1600" dirty="0" err="1"/>
              <a:t>Petsmart</a:t>
            </a:r>
            <a:r>
              <a:rPr lang="en-US" sz="1600" dirty="0"/>
              <a:t> Retail $25.99</a:t>
            </a:r>
          </a:p>
        </p:txBody>
      </p:sp>
    </p:spTree>
    <p:extLst>
      <p:ext uri="{BB962C8B-B14F-4D97-AF65-F5344CB8AC3E}">
        <p14:creationId xmlns:p14="http://schemas.microsoft.com/office/powerpoint/2010/main" val="2433848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AC2039-7C49-D97F-E3D1-55977C101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121" y="220555"/>
            <a:ext cx="3575957" cy="6416889"/>
          </a:xfrm>
          <a:prstGeom prst="rect">
            <a:avLst/>
          </a:prstGeom>
          <a:ln w="66675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4F3EBE-9879-875D-FBA8-FC3DD063B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457" y="1143000"/>
            <a:ext cx="3429000" cy="3807830"/>
          </a:xfrm>
          <a:prstGeom prst="rect">
            <a:avLst/>
          </a:prstGeom>
          <a:ln w="6350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2D1E2F-6419-D021-8E6A-B92C75574FB5}"/>
              </a:ext>
            </a:extLst>
          </p:cNvPr>
          <p:cNvSpPr txBox="1"/>
          <p:nvPr/>
        </p:nvSpPr>
        <p:spPr>
          <a:xfrm>
            <a:off x="1099457" y="533400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ea typeface="Cambria Math" panose="02040503050406030204" pitchFamily="18" charset="0"/>
              </a:rPr>
              <a:t>Store Display</a:t>
            </a:r>
          </a:p>
        </p:txBody>
      </p:sp>
    </p:spTree>
    <p:extLst>
      <p:ext uri="{BB962C8B-B14F-4D97-AF65-F5344CB8AC3E}">
        <p14:creationId xmlns:p14="http://schemas.microsoft.com/office/powerpoint/2010/main" val="3222088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911BE883-46B4-412C-B6C3-88A2FF74B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BED805-6E09-4CBD-B1B3-7BC2A8451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6452" y="990601"/>
            <a:ext cx="2995803" cy="1371600"/>
          </a:xfr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 dirty="0"/>
              <a:t>2023 NEW ITEM SUGGESTION</a:t>
            </a:r>
            <a:br>
              <a:rPr lang="en-US" sz="1800" dirty="0"/>
            </a:br>
            <a:r>
              <a:rPr lang="en-US" sz="2200" b="1" dirty="0"/>
              <a:t>Mighty Safari Elephant Orange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77D1452-F0B7-431E-9A24-D3F7103D8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647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ounded Rectangle 20">
            <a:extLst>
              <a:ext uri="{FF2B5EF4-FFF2-40B4-BE49-F238E27FC236}">
                <a16:creationId xmlns:a16="http://schemas.microsoft.com/office/drawing/2014/main" id="{A660F4F9-5DF5-4F15-BE6A-CD8648BB1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408" y="559407"/>
            <a:ext cx="4945891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C4A95EBE-DB1E-417F-8B65-166D454E1E8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6" r="7252" b="-1"/>
          <a:stretch/>
        </p:blipFill>
        <p:spPr bwMode="auto">
          <a:xfrm>
            <a:off x="483489" y="722376"/>
            <a:ext cx="4697730" cy="54132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10C1B3-6C72-4495-B16E-9BE3DBFCAB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9347" y="3124200"/>
            <a:ext cx="3052908" cy="243839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</a:pPr>
            <a:r>
              <a:rPr lang="en-US" sz="1600" dirty="0"/>
              <a:t>Item Code: MT-S-Elephant-OR</a:t>
            </a:r>
          </a:p>
          <a:p>
            <a:pPr indent="-228600">
              <a:lnSpc>
                <a:spcPct val="90000"/>
              </a:lnSpc>
            </a:pPr>
            <a:r>
              <a:rPr lang="en-US" sz="1600" dirty="0"/>
              <a:t>UPC: 180181909832</a:t>
            </a:r>
          </a:p>
          <a:p>
            <a:pPr indent="-228600">
              <a:lnSpc>
                <a:spcPct val="90000"/>
              </a:lnSpc>
            </a:pPr>
            <a:r>
              <a:rPr lang="en-US" sz="1600" dirty="0"/>
              <a:t>Item Dims: 4”x 12”x 9.5”</a:t>
            </a:r>
          </a:p>
          <a:p>
            <a:pPr indent="-228600">
              <a:lnSpc>
                <a:spcPct val="90000"/>
              </a:lnSpc>
            </a:pPr>
            <a:r>
              <a:rPr lang="en-US" sz="1600" dirty="0"/>
              <a:t>Unique, innovative shape, and orange is a bestselling color right now.</a:t>
            </a:r>
          </a:p>
          <a:p>
            <a:pPr indent="-228600">
              <a:lnSpc>
                <a:spcPct val="90000"/>
              </a:lnSpc>
            </a:pPr>
            <a:r>
              <a:rPr lang="en-US" sz="1600" dirty="0" err="1"/>
              <a:t>Petsmart</a:t>
            </a:r>
            <a:r>
              <a:rPr lang="en-US" sz="1600" dirty="0"/>
              <a:t> Price $7.80</a:t>
            </a:r>
          </a:p>
          <a:p>
            <a:pPr indent="-228600">
              <a:lnSpc>
                <a:spcPct val="90000"/>
              </a:lnSpc>
            </a:pPr>
            <a:r>
              <a:rPr lang="en-US" sz="1600" dirty="0" err="1"/>
              <a:t>Petsmart</a:t>
            </a:r>
            <a:r>
              <a:rPr lang="en-US" sz="1600" dirty="0"/>
              <a:t> Retail $25.99</a:t>
            </a:r>
          </a:p>
        </p:txBody>
      </p:sp>
    </p:spTree>
    <p:extLst>
      <p:ext uri="{BB962C8B-B14F-4D97-AF65-F5344CB8AC3E}">
        <p14:creationId xmlns:p14="http://schemas.microsoft.com/office/powerpoint/2010/main" val="5204523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mmercial - NEW! Silly Squeakers (2)">
            <a:hlinkClick r:id="" action="ppaction://media"/>
            <a:extLst>
              <a:ext uri="{FF2B5EF4-FFF2-40B4-BE49-F238E27FC236}">
                <a16:creationId xmlns:a16="http://schemas.microsoft.com/office/drawing/2014/main" id="{104B2144-B193-30EC-C5D3-F9A9C8473B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3467" y="1905000"/>
            <a:ext cx="7857066" cy="4419600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D5A1081-CBFF-804D-D452-94D791AE00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2071"/>
            <a:ext cx="1826394" cy="137131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BD1A8B2-9B8E-99E5-E5A9-586C845B4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74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Funny Novelty Toys – Great Impulse Buy!</a:t>
            </a:r>
          </a:p>
        </p:txBody>
      </p:sp>
    </p:spTree>
    <p:extLst>
      <p:ext uri="{BB962C8B-B14F-4D97-AF65-F5344CB8AC3E}">
        <p14:creationId xmlns:p14="http://schemas.microsoft.com/office/powerpoint/2010/main" val="124955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911BE883-46B4-412C-B6C3-88A2FF74B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BED805-6E09-4CBD-B1B3-7BC2A8451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7132" y="990600"/>
            <a:ext cx="3069592" cy="1428134"/>
          </a:xfr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 dirty="0"/>
              <a:t>2023 NEW ITEM SUGGESTION</a:t>
            </a:r>
            <a:br>
              <a:rPr lang="en-US" sz="2200" b="1" dirty="0"/>
            </a:br>
            <a:r>
              <a:rPr lang="en-US" sz="2200" b="1" dirty="0"/>
              <a:t>Silly Squeakers Soda Can Canine Cola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77D1452-F0B7-431E-9A24-D3F7103D8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647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ounded Rectangle 20">
            <a:extLst>
              <a:ext uri="{FF2B5EF4-FFF2-40B4-BE49-F238E27FC236}">
                <a16:creationId xmlns:a16="http://schemas.microsoft.com/office/drawing/2014/main" id="{A660F4F9-5DF5-4F15-BE6A-CD8648BB1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408" y="559407"/>
            <a:ext cx="4945891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62D85F56-D875-43F9-BA86-61BACB38B18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0" r="4217" b="-1"/>
          <a:stretch/>
        </p:blipFill>
        <p:spPr bwMode="auto">
          <a:xfrm>
            <a:off x="483489" y="722376"/>
            <a:ext cx="4697730" cy="54132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10C1B3-6C72-4495-B16E-9BE3DBFCAB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74027" y="3132849"/>
            <a:ext cx="2995802" cy="3017521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</a:pPr>
            <a:r>
              <a:rPr lang="en-US" sz="1600" dirty="0"/>
              <a:t>Item Code: SS-SC-CC</a:t>
            </a:r>
          </a:p>
          <a:p>
            <a:pPr indent="-228600">
              <a:lnSpc>
                <a:spcPct val="90000"/>
              </a:lnSpc>
            </a:pPr>
            <a:r>
              <a:rPr lang="en-US" sz="1600" dirty="0"/>
              <a:t>UPC: 180181022258</a:t>
            </a:r>
          </a:p>
          <a:p>
            <a:pPr indent="-228600">
              <a:lnSpc>
                <a:spcPct val="90000"/>
              </a:lnSpc>
            </a:pPr>
            <a:r>
              <a:rPr lang="en-US" sz="1600" dirty="0"/>
              <a:t>Item Dims: 2.75”x 4.12”x 7.5”</a:t>
            </a:r>
          </a:p>
          <a:p>
            <a:pPr indent="-228600">
              <a:lnSpc>
                <a:spcPct val="90000"/>
              </a:lnSpc>
            </a:pPr>
            <a:r>
              <a:rPr lang="en-US" sz="1600" dirty="0"/>
              <a:t>Great impulse buy for inline.</a:t>
            </a:r>
          </a:p>
          <a:p>
            <a:pPr indent="-228600">
              <a:lnSpc>
                <a:spcPct val="90000"/>
              </a:lnSpc>
            </a:pPr>
            <a:r>
              <a:rPr lang="en-US" sz="1600" dirty="0" err="1"/>
              <a:t>Petsmart</a:t>
            </a:r>
            <a:r>
              <a:rPr lang="en-US" sz="1600" dirty="0"/>
              <a:t> Price $3.75</a:t>
            </a:r>
          </a:p>
          <a:p>
            <a:pPr indent="-228600">
              <a:lnSpc>
                <a:spcPct val="90000"/>
              </a:lnSpc>
            </a:pPr>
            <a:r>
              <a:rPr lang="en-US" sz="1600" dirty="0" err="1"/>
              <a:t>Petsmart</a:t>
            </a:r>
            <a:r>
              <a:rPr lang="en-US" sz="1600" dirty="0"/>
              <a:t> Retail $10.99</a:t>
            </a:r>
          </a:p>
        </p:txBody>
      </p:sp>
    </p:spTree>
    <p:extLst>
      <p:ext uri="{BB962C8B-B14F-4D97-AF65-F5344CB8AC3E}">
        <p14:creationId xmlns:p14="http://schemas.microsoft.com/office/powerpoint/2010/main" val="528496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911BE883-46B4-412C-B6C3-88A2FF74B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BED805-6E09-4CBD-B1B3-7BC2A8451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6452" y="990600"/>
            <a:ext cx="2995803" cy="1351934"/>
          </a:xfr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 dirty="0"/>
              <a:t>2023 NEW ITEM SUGGESTION</a:t>
            </a:r>
            <a:br>
              <a:rPr lang="en-US" sz="2500" dirty="0"/>
            </a:br>
            <a:r>
              <a:rPr lang="en-US" sz="2200" b="1" dirty="0"/>
              <a:t>Silly Squeakers Meow Chased One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77D1452-F0B7-431E-9A24-D3F7103D8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647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ounded Rectangle 20">
            <a:extLst>
              <a:ext uri="{FF2B5EF4-FFF2-40B4-BE49-F238E27FC236}">
                <a16:creationId xmlns:a16="http://schemas.microsoft.com/office/drawing/2014/main" id="{A660F4F9-5DF5-4F15-BE6A-CD8648BB1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408" y="559407"/>
            <a:ext cx="4945891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CC674750-DDC9-41F5-A1EA-3FE2036F66C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" r="5648" b="-1"/>
          <a:stretch/>
        </p:blipFill>
        <p:spPr bwMode="auto">
          <a:xfrm>
            <a:off x="483489" y="722376"/>
            <a:ext cx="4697730" cy="54132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10C1B3-6C72-4495-B16E-9BE3DBFCAB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08469" y="3048000"/>
            <a:ext cx="2917191" cy="228599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</a:pPr>
            <a:r>
              <a:rPr lang="en-US" sz="1600" dirty="0"/>
              <a:t>Item Code: SS-WB-MC</a:t>
            </a:r>
          </a:p>
          <a:p>
            <a:pPr indent="-228600">
              <a:lnSpc>
                <a:spcPct val="90000"/>
              </a:lnSpc>
            </a:pPr>
            <a:r>
              <a:rPr lang="en-US" sz="1600" dirty="0"/>
              <a:t>UPC: 180181907937</a:t>
            </a:r>
          </a:p>
          <a:p>
            <a:pPr indent="-228600">
              <a:lnSpc>
                <a:spcPct val="90000"/>
              </a:lnSpc>
            </a:pPr>
            <a:r>
              <a:rPr lang="en-US" sz="1600" dirty="0"/>
              <a:t>Item Dims: 3”x </a:t>
            </a:r>
            <a:r>
              <a:rPr lang="en-US" sz="1600" dirty="0" err="1"/>
              <a:t>3”x</a:t>
            </a:r>
            <a:r>
              <a:rPr lang="en-US" sz="1600" dirty="0"/>
              <a:t> 12”</a:t>
            </a:r>
          </a:p>
          <a:p>
            <a:pPr indent="-228600">
              <a:lnSpc>
                <a:spcPct val="90000"/>
              </a:lnSpc>
            </a:pPr>
            <a:r>
              <a:rPr lang="en-US" sz="1600" dirty="0"/>
              <a:t>Unique toy – great impulse buy.</a:t>
            </a:r>
          </a:p>
          <a:p>
            <a:pPr indent="-228600">
              <a:lnSpc>
                <a:spcPct val="90000"/>
              </a:lnSpc>
            </a:pPr>
            <a:r>
              <a:rPr lang="en-US" sz="1600" dirty="0" err="1"/>
              <a:t>Petsmart</a:t>
            </a:r>
            <a:r>
              <a:rPr lang="en-US" sz="1600" dirty="0"/>
              <a:t> Price $4.50</a:t>
            </a:r>
          </a:p>
          <a:p>
            <a:pPr indent="-228600">
              <a:lnSpc>
                <a:spcPct val="90000"/>
              </a:lnSpc>
            </a:pPr>
            <a:r>
              <a:rPr lang="en-US" sz="1600" dirty="0" err="1"/>
              <a:t>Petsmart</a:t>
            </a:r>
            <a:r>
              <a:rPr lang="en-US" sz="1600" dirty="0"/>
              <a:t> Retail $14.99</a:t>
            </a:r>
          </a:p>
        </p:txBody>
      </p:sp>
    </p:spTree>
    <p:extLst>
      <p:ext uri="{BB962C8B-B14F-4D97-AF65-F5344CB8AC3E}">
        <p14:creationId xmlns:p14="http://schemas.microsoft.com/office/powerpoint/2010/main" val="38726363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ED805-6E09-4CBD-B1B3-7BC2A8451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2756" y="990600"/>
            <a:ext cx="2993392" cy="1351934"/>
          </a:xfr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2023 NEW ITEM SUGGESTION</a:t>
            </a:r>
            <a:br>
              <a:rPr lang="en-US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Silly Squeakers I-Balls Small 3 Pack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77D1452-F0B7-431E-9A24-D3F7103D8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647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ounded Rectangle 20">
            <a:extLst>
              <a:ext uri="{FF2B5EF4-FFF2-40B4-BE49-F238E27FC236}">
                <a16:creationId xmlns:a16="http://schemas.microsoft.com/office/drawing/2014/main" id="{A660F4F9-5DF5-4F15-BE6A-CD8648BB1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408" y="559407"/>
            <a:ext cx="4945891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668461D4-31AB-4FF9-85D2-70DADC6AE31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106" y="1154752"/>
            <a:ext cx="4548495" cy="454849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10C1B3-6C72-4495-B16E-9BE3DBFCAB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14378" y="3048000"/>
            <a:ext cx="2871835" cy="243839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</a:pPr>
            <a:r>
              <a:rPr lang="en-US" sz="1600" dirty="0"/>
              <a:t>Item Code: SS-IB-S-BL-BR-PK</a:t>
            </a:r>
          </a:p>
          <a:p>
            <a:pPr indent="-228600">
              <a:lnSpc>
                <a:spcPct val="90000"/>
              </a:lnSpc>
            </a:pPr>
            <a:r>
              <a:rPr lang="en-US" sz="1600" dirty="0"/>
              <a:t>UPC: 180181904028</a:t>
            </a:r>
          </a:p>
          <a:p>
            <a:pPr indent="-228600">
              <a:lnSpc>
                <a:spcPct val="90000"/>
              </a:lnSpc>
            </a:pPr>
            <a:r>
              <a:rPr lang="en-US" sz="1600" dirty="0"/>
              <a:t>Item Dims: 2”x 7.25”x 7.5”</a:t>
            </a:r>
          </a:p>
          <a:p>
            <a:pPr indent="-228600">
              <a:lnSpc>
                <a:spcPct val="90000"/>
              </a:lnSpc>
            </a:pPr>
            <a:r>
              <a:rPr lang="en-US" sz="1600" dirty="0"/>
              <a:t>Unique toy, 3 squeaky toys in one, great for cats or small dogs.</a:t>
            </a:r>
          </a:p>
          <a:p>
            <a:pPr indent="-228600">
              <a:lnSpc>
                <a:spcPct val="90000"/>
              </a:lnSpc>
            </a:pPr>
            <a:r>
              <a:rPr lang="en-US" sz="1600" dirty="0" err="1"/>
              <a:t>Petsmart</a:t>
            </a:r>
            <a:r>
              <a:rPr lang="en-US" sz="1600" dirty="0"/>
              <a:t> Price $5.10</a:t>
            </a:r>
          </a:p>
          <a:p>
            <a:pPr indent="-228600">
              <a:lnSpc>
                <a:spcPct val="90000"/>
              </a:lnSpc>
            </a:pPr>
            <a:r>
              <a:rPr lang="en-US" sz="1600" dirty="0" err="1"/>
              <a:t>Petsmart</a:t>
            </a:r>
            <a:r>
              <a:rPr lang="en-US" sz="1600" dirty="0"/>
              <a:t> Retail $16.99</a:t>
            </a:r>
          </a:p>
        </p:txBody>
      </p:sp>
    </p:spTree>
    <p:extLst>
      <p:ext uri="{BB962C8B-B14F-4D97-AF65-F5344CB8AC3E}">
        <p14:creationId xmlns:p14="http://schemas.microsoft.com/office/powerpoint/2010/main" val="3244748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067981-4087-9F2C-FD71-AEC15D17C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CAT Form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8F07C251-7396-3C6E-DB8D-1974BBFCE8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600" y="3074893"/>
            <a:ext cx="8178799" cy="159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245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F465F9A-0C0C-7D11-D831-DBA2E80868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9184133"/>
              </p:ext>
            </p:extLst>
          </p:nvPr>
        </p:nvGraphicFramePr>
        <p:xfrm>
          <a:off x="76200" y="85420"/>
          <a:ext cx="899160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3DDBFD7A-E95E-4077-244D-57263AD267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3724742"/>
              </p:ext>
            </p:extLst>
          </p:nvPr>
        </p:nvGraphicFramePr>
        <p:xfrm>
          <a:off x="127500" y="3732031"/>
          <a:ext cx="8846515" cy="306088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14730">
                  <a:extLst>
                    <a:ext uri="{9D8B030D-6E8A-4147-A177-3AD203B41FA5}">
                      <a16:colId xmlns:a16="http://schemas.microsoft.com/office/drawing/2014/main" val="2325235494"/>
                    </a:ext>
                  </a:extLst>
                </a:gridCol>
                <a:gridCol w="813717">
                  <a:extLst>
                    <a:ext uri="{9D8B030D-6E8A-4147-A177-3AD203B41FA5}">
                      <a16:colId xmlns:a16="http://schemas.microsoft.com/office/drawing/2014/main" val="3826745722"/>
                    </a:ext>
                  </a:extLst>
                </a:gridCol>
                <a:gridCol w="863453">
                  <a:extLst>
                    <a:ext uri="{9D8B030D-6E8A-4147-A177-3AD203B41FA5}">
                      <a16:colId xmlns:a16="http://schemas.microsoft.com/office/drawing/2014/main" val="1093235750"/>
                    </a:ext>
                  </a:extLst>
                </a:gridCol>
                <a:gridCol w="833449">
                  <a:extLst>
                    <a:ext uri="{9D8B030D-6E8A-4147-A177-3AD203B41FA5}">
                      <a16:colId xmlns:a16="http://schemas.microsoft.com/office/drawing/2014/main" val="2367515634"/>
                    </a:ext>
                  </a:extLst>
                </a:gridCol>
                <a:gridCol w="766751">
                  <a:extLst>
                    <a:ext uri="{9D8B030D-6E8A-4147-A177-3AD203B41FA5}">
                      <a16:colId xmlns:a16="http://schemas.microsoft.com/office/drawing/2014/main" val="3896176658"/>
                    </a:ext>
                  </a:extLst>
                </a:gridCol>
                <a:gridCol w="775887">
                  <a:extLst>
                    <a:ext uri="{9D8B030D-6E8A-4147-A177-3AD203B41FA5}">
                      <a16:colId xmlns:a16="http://schemas.microsoft.com/office/drawing/2014/main" val="2361572055"/>
                    </a:ext>
                  </a:extLst>
                </a:gridCol>
                <a:gridCol w="771319">
                  <a:extLst>
                    <a:ext uri="{9D8B030D-6E8A-4147-A177-3AD203B41FA5}">
                      <a16:colId xmlns:a16="http://schemas.microsoft.com/office/drawing/2014/main" val="367662100"/>
                    </a:ext>
                  </a:extLst>
                </a:gridCol>
                <a:gridCol w="771319">
                  <a:extLst>
                    <a:ext uri="{9D8B030D-6E8A-4147-A177-3AD203B41FA5}">
                      <a16:colId xmlns:a16="http://schemas.microsoft.com/office/drawing/2014/main" val="2357862457"/>
                    </a:ext>
                  </a:extLst>
                </a:gridCol>
                <a:gridCol w="771319">
                  <a:extLst>
                    <a:ext uri="{9D8B030D-6E8A-4147-A177-3AD203B41FA5}">
                      <a16:colId xmlns:a16="http://schemas.microsoft.com/office/drawing/2014/main" val="1603423442"/>
                    </a:ext>
                  </a:extLst>
                </a:gridCol>
                <a:gridCol w="778771">
                  <a:extLst>
                    <a:ext uri="{9D8B030D-6E8A-4147-A177-3AD203B41FA5}">
                      <a16:colId xmlns:a16="http://schemas.microsoft.com/office/drawing/2014/main" val="3483454015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637477418"/>
                    </a:ext>
                  </a:extLst>
                </a:gridCol>
              </a:tblGrid>
              <a:tr h="43802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dirty="0"/>
                        <a:t>T-M-TO-RP</a:t>
                      </a:r>
                    </a:p>
                    <a:p>
                      <a:pPr algn="ctr"/>
                      <a:r>
                        <a:rPr lang="en-US" sz="900" dirty="0"/>
                        <a:t>5247173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/>
                        <a:t>T-BY-Rabbit-BRN</a:t>
                      </a:r>
                    </a:p>
                    <a:p>
                      <a:pPr algn="ctr"/>
                      <a:r>
                        <a:rPr lang="en-US" sz="900" dirty="0"/>
                        <a:t>5264491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dirty="0"/>
                        <a:t>T-M-R-YB</a:t>
                      </a:r>
                    </a:p>
                    <a:p>
                      <a:pPr algn="ctr"/>
                      <a:r>
                        <a:rPr lang="en-US" sz="900" dirty="0"/>
                        <a:t>5247165</a:t>
                      </a:r>
                      <a:endParaRPr 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dirty="0"/>
                        <a:t>T-JR-B-YB</a:t>
                      </a:r>
                    </a:p>
                    <a:p>
                      <a:pPr algn="ctr"/>
                      <a:r>
                        <a:rPr lang="en-US" sz="1000" dirty="0"/>
                        <a:t>5264493</a:t>
                      </a:r>
                      <a:endParaRPr lang="en-US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dirty="0"/>
                        <a:t>T-JR-BY-Pig</a:t>
                      </a:r>
                    </a:p>
                    <a:p>
                      <a:pPr algn="ctr"/>
                      <a:r>
                        <a:rPr lang="en-US" sz="900" dirty="0"/>
                        <a:t>5247168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dirty="0"/>
                        <a:t>T-OC-Shark-EM</a:t>
                      </a:r>
                    </a:p>
                    <a:p>
                      <a:pPr algn="ctr"/>
                      <a:r>
                        <a:rPr lang="en-US" sz="900" dirty="0"/>
                        <a:t>5247167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dirty="0"/>
                        <a:t>T-FF-Banana</a:t>
                      </a:r>
                    </a:p>
                    <a:p>
                      <a:pPr algn="ctr"/>
                      <a:r>
                        <a:rPr lang="en-US" sz="900" dirty="0"/>
                        <a:t>5293367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/>
                        <a:t>T-JR-BY-Rabbit-BRN</a:t>
                      </a:r>
                    </a:p>
                    <a:p>
                      <a:pPr algn="ctr"/>
                      <a:r>
                        <a:rPr lang="en-US" sz="900" dirty="0"/>
                        <a:t>5247166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/>
                        <a:t>T-DS-</a:t>
                      </a:r>
                      <a:r>
                        <a:rPr lang="en-US" sz="700" dirty="0" err="1"/>
                        <a:t>Phrog</a:t>
                      </a:r>
                      <a:r>
                        <a:rPr lang="en-US" sz="700" dirty="0"/>
                        <a:t>-Leap</a:t>
                      </a:r>
                    </a:p>
                    <a:p>
                      <a:pPr algn="ctr"/>
                      <a:r>
                        <a:rPr lang="en-US" sz="900" dirty="0"/>
                        <a:t>5275882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/>
                        <a:t>T-M-OC-Alligator</a:t>
                      </a:r>
                    </a:p>
                    <a:p>
                      <a:pPr algn="ctr"/>
                      <a:r>
                        <a:rPr lang="en-US" sz="900" dirty="0"/>
                        <a:t>5247169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1921765"/>
                  </a:ext>
                </a:extLst>
              </a:tr>
              <a:tr h="28915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050" b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r>
                        <a:rPr lang="en-US" sz="1050" b="1" baseline="300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st</a:t>
                      </a:r>
                      <a:r>
                        <a:rPr lang="en-US" sz="1050" b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QTR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17541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17527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14590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14124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14404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12460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12160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12589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14355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8229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77318262"/>
                  </a:ext>
                </a:extLst>
              </a:tr>
              <a:tr h="28915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050" b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</a:t>
                      </a:r>
                      <a:r>
                        <a:rPr lang="en-US" sz="1050" b="1" baseline="300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nd</a:t>
                      </a:r>
                      <a:r>
                        <a:rPr lang="en-US" sz="1050" b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QTR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19320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17632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16512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16675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15355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15384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14746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13871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14736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9049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54613941"/>
                  </a:ext>
                </a:extLst>
              </a:tr>
              <a:tr h="28915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050" b="1" kern="1200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3rd QTR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19993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16497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18152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18398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16852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19086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16654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14633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13512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9514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27338905"/>
                  </a:ext>
                </a:extLst>
              </a:tr>
              <a:tr h="28915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050" b="1" kern="1200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4th QTR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34335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26786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28065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26253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23065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22296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25188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24639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17778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15673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15134230"/>
                  </a:ext>
                </a:extLst>
              </a:tr>
              <a:tr h="26427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TOTAL Units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+mn-lt"/>
                          <a:cs typeface="Arial" panose="020B0604020202020204" pitchFamily="34" charset="0"/>
                        </a:rPr>
                        <a:t>91189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78442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+mn-lt"/>
                          <a:cs typeface="Arial" panose="020B0604020202020204" pitchFamily="34" charset="0"/>
                        </a:rPr>
                        <a:t>77319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75450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69676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+mn-lt"/>
                          <a:cs typeface="Arial" panose="020B0604020202020204" pitchFamily="34" charset="0"/>
                        </a:rPr>
                        <a:t>69226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+mn-lt"/>
                          <a:cs typeface="Arial" panose="020B0604020202020204" pitchFamily="34" charset="0"/>
                        </a:rPr>
                        <a:t>68748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+mn-lt"/>
                          <a:cs typeface="Arial" panose="020B0604020202020204" pitchFamily="34" charset="0"/>
                        </a:rPr>
                        <a:t>65732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+mn-lt"/>
                          <a:cs typeface="Arial" panose="020B0604020202020204" pitchFamily="34" charset="0"/>
                        </a:rPr>
                        <a:t>60381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+mn-lt"/>
                          <a:cs typeface="Arial" panose="020B0604020202020204" pitchFamily="34" charset="0"/>
                        </a:rPr>
                        <a:t>42465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  <a:alpha val="6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8723410"/>
                  </a:ext>
                </a:extLst>
              </a:tr>
              <a:tr h="26427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Store count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latin typeface="+mn-lt"/>
                          <a:cs typeface="Arial" panose="020B0604020202020204" pitchFamily="34" charset="0"/>
                        </a:rPr>
                        <a:t>1523-1543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1627-1642</a:t>
                      </a:r>
                    </a:p>
                  </a:txBody>
                  <a:tcPr marL="7620" marR="7620" marT="7620" marB="0" anchor="ctr">
                    <a:solidFill>
                      <a:schemeClr val="tx2">
                        <a:lumMod val="20000"/>
                        <a:lumOff val="8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latin typeface="+mn-lt"/>
                          <a:cs typeface="Arial" panose="020B0604020202020204" pitchFamily="34" charset="0"/>
                        </a:rPr>
                        <a:t>1347-1391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1528-1642</a:t>
                      </a:r>
                    </a:p>
                  </a:txBody>
                  <a:tcPr marL="7620" marR="7620" marT="7620" marB="0" anchor="ctr">
                    <a:solidFill>
                      <a:schemeClr val="tx2">
                        <a:lumMod val="20000"/>
                        <a:lumOff val="8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1528-1622</a:t>
                      </a:r>
                    </a:p>
                  </a:txBody>
                  <a:tcPr marL="7620" marR="7620" marT="7620" marB="0" anchor="ctr">
                    <a:solidFill>
                      <a:schemeClr val="tx2">
                        <a:lumMod val="20000"/>
                        <a:lumOff val="8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latin typeface="+mn-lt"/>
                          <a:cs typeface="Arial" panose="020B0604020202020204" pitchFamily="34" charset="0"/>
                        </a:rPr>
                        <a:t>1534-1645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latin typeface="+mn-lt"/>
                          <a:cs typeface="Arial" panose="020B0604020202020204" pitchFamily="34" charset="0"/>
                        </a:rPr>
                        <a:t>1528-1620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latin typeface="+mn-lt"/>
                          <a:cs typeface="Arial" panose="020B0604020202020204" pitchFamily="34" charset="0"/>
                        </a:rPr>
                        <a:t>1523-1543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latin typeface="+mn-lt"/>
                          <a:cs typeface="Arial" panose="020B0604020202020204" pitchFamily="34" charset="0"/>
                        </a:rPr>
                        <a:t>973-1367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latin typeface="+mn-lt"/>
                          <a:cs typeface="Arial" panose="020B0604020202020204" pitchFamily="34" charset="0"/>
                        </a:rPr>
                        <a:t>974-1367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  <a:alpha val="6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97126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UPSPW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latin typeface="+mn-lt"/>
                          <a:cs typeface="Arial" panose="020B0604020202020204" pitchFamily="34" charset="0"/>
                        </a:rPr>
                        <a:t>1.2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.98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latin typeface="+mn-lt"/>
                          <a:cs typeface="Arial" panose="020B0604020202020204" pitchFamily="34" charset="0"/>
                        </a:rPr>
                        <a:t>1.15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.98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.90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latin typeface="+mn-lt"/>
                          <a:cs typeface="Arial" panose="020B0604020202020204" pitchFamily="34" charset="0"/>
                        </a:rPr>
                        <a:t>.90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latin typeface="+mn-lt"/>
                          <a:cs typeface="Arial" panose="020B0604020202020204" pitchFamily="34" charset="0"/>
                        </a:rPr>
                        <a:t>.90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latin typeface="+mn-lt"/>
                          <a:cs typeface="Arial" panose="020B0604020202020204" pitchFamily="34" charset="0"/>
                        </a:rPr>
                        <a:t>.87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latin typeface="+mn-lt"/>
                          <a:cs typeface="Arial" panose="020B0604020202020204" pitchFamily="34" charset="0"/>
                        </a:rPr>
                        <a:t>1.1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latin typeface="+mn-lt"/>
                          <a:cs typeface="Arial" panose="020B0604020202020204" pitchFamily="34" charset="0"/>
                        </a:rPr>
                        <a:t>.80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  <a:alpha val="6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8707962"/>
                  </a:ext>
                </a:extLst>
              </a:tr>
              <a:tr h="25297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Retail Cost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latin typeface="+mn-lt"/>
                          <a:cs typeface="Arial" panose="020B0604020202020204" pitchFamily="34" charset="0"/>
                        </a:rPr>
                        <a:t>$26.99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$24.99</a:t>
                      </a:r>
                    </a:p>
                  </a:txBody>
                  <a:tcPr marL="7620" marR="7620" marT="7620" marB="0" anchor="ctr">
                    <a:solidFill>
                      <a:schemeClr val="tx2">
                        <a:lumMod val="20000"/>
                        <a:lumOff val="8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latin typeface="+mn-lt"/>
                          <a:cs typeface="Arial" panose="020B0604020202020204" pitchFamily="34" charset="0"/>
                        </a:rPr>
                        <a:t>$19.49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$13.99</a:t>
                      </a:r>
                    </a:p>
                  </a:txBody>
                  <a:tcPr marL="7620" marR="7620" marT="7620" marB="0" anchor="ctr">
                    <a:solidFill>
                      <a:schemeClr val="tx2">
                        <a:lumMod val="20000"/>
                        <a:lumOff val="8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$21.99</a:t>
                      </a:r>
                    </a:p>
                  </a:txBody>
                  <a:tcPr marL="7620" marR="7620" marT="7620" marB="0" anchor="ctr">
                    <a:solidFill>
                      <a:schemeClr val="tx2">
                        <a:lumMod val="20000"/>
                        <a:lumOff val="8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latin typeface="+mn-lt"/>
                          <a:cs typeface="Arial" panose="020B0604020202020204" pitchFamily="34" charset="0"/>
                        </a:rPr>
                        <a:t>$21.99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latin typeface="+mn-lt"/>
                          <a:cs typeface="Arial" panose="020B0604020202020204" pitchFamily="34" charset="0"/>
                        </a:rPr>
                        <a:t>$18.99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latin typeface="+mn-lt"/>
                          <a:cs typeface="Arial" panose="020B0604020202020204" pitchFamily="34" charset="0"/>
                        </a:rPr>
                        <a:t>$18.99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latin typeface="+mn-lt"/>
                          <a:cs typeface="Arial" panose="020B0604020202020204" pitchFamily="34" charset="0"/>
                        </a:rPr>
                        <a:t>$17.99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latin typeface="+mn-lt"/>
                          <a:cs typeface="Arial" panose="020B0604020202020204" pitchFamily="34" charset="0"/>
                        </a:rPr>
                        <a:t>$21.99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  <a:alpha val="6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0031525"/>
                  </a:ext>
                </a:extLst>
              </a:tr>
              <a:tr h="293042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TOTAL $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$ 2,461,191 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1,960,266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$ 1,506,947 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$ 1,055,545 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$ 1,532,175 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$ 1,522,280 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$ 1,305,525 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$ 1,248,251 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$ 1,086,254 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$ 933,805 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  <a:alpha val="6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7350875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0AE83D40-4475-8CEC-2DDE-6D31E4202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027" y="3341083"/>
            <a:ext cx="646104" cy="3286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BDB533-FA77-5F42-7E2C-601936A63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8232" y="3241071"/>
            <a:ext cx="721895" cy="4286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E38184-E5BB-FF6F-2596-FDFB8FB181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6081" y="3220881"/>
            <a:ext cx="528708" cy="5027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64B463-B774-1E33-A515-2E21C1CAA3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9754" y="3372860"/>
            <a:ext cx="528709" cy="2968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4D898C9-DC31-291D-A298-081A96EBD5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77" y="3288541"/>
            <a:ext cx="732288" cy="4178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EA28823-5035-9CEA-980D-2D4DD90A25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4891" y="3303064"/>
            <a:ext cx="736185" cy="3703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E07EE37-8671-3AFF-7615-5F085C4D63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25543" y="3141804"/>
            <a:ext cx="410901" cy="5551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014FF55-D0DF-64B0-2F76-3BC659918F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55472" y="3248049"/>
            <a:ext cx="656184" cy="4484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089E9E0-7BAD-1E9B-754A-79C87EEEE8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59992" y="3117365"/>
            <a:ext cx="426790" cy="60664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D2B6CD4-71DD-A8F2-3CD6-1E3AF99612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29600" y="3359101"/>
            <a:ext cx="762000" cy="33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282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2C749-088C-4DD6-6A8C-3DABEFF8EA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1D8012-2117-1559-C16D-0E53B361E2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PETSMART 2023 RESET</a:t>
            </a:r>
          </a:p>
          <a:p>
            <a:r>
              <a:rPr lang="en-US" b="1" dirty="0">
                <a:solidFill>
                  <a:schemeClr val="tx1"/>
                </a:solidFill>
              </a:rPr>
              <a:t>SUGGESTIONS</a:t>
            </a:r>
          </a:p>
        </p:txBody>
      </p:sp>
      <p:pic>
        <p:nvPicPr>
          <p:cNvPr id="4" name="Content Placeholder 3" descr="VIP logo_300dpi_cmyk.jpg">
            <a:extLst>
              <a:ext uri="{FF2B5EF4-FFF2-40B4-BE49-F238E27FC236}">
                <a16:creationId xmlns:a16="http://schemas.microsoft.com/office/drawing/2014/main" id="{DC1D64CB-1C20-DFA1-2055-8F2235D760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09479" y="2209800"/>
            <a:ext cx="4925042" cy="1219200"/>
          </a:xfrm>
        </p:spPr>
      </p:pic>
    </p:spTree>
    <p:extLst>
      <p:ext uri="{BB962C8B-B14F-4D97-AF65-F5344CB8AC3E}">
        <p14:creationId xmlns:p14="http://schemas.microsoft.com/office/powerpoint/2010/main" val="2731980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Screen Shot 2015-09-24 at 8.04.38 PM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03366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2F78D-5535-4648-BA85-963651825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1944" y="1050032"/>
            <a:ext cx="3000501" cy="1428134"/>
          </a:xfr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2023 NEW ITEM SUGGESTION</a:t>
            </a:r>
            <a:br>
              <a:rPr lang="en-US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Tuffy</a:t>
            </a:r>
            <a:r>
              <a:rPr lang="en-US" sz="2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Medium Crab Orange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7D1452-F0B7-431E-9A24-D3F7103D8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647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20">
            <a:extLst>
              <a:ext uri="{FF2B5EF4-FFF2-40B4-BE49-F238E27FC236}">
                <a16:creationId xmlns:a16="http://schemas.microsoft.com/office/drawing/2014/main" id="{A660F4F9-5DF5-4F15-BE6A-CD8648BB1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408" y="559407"/>
            <a:ext cx="4945891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Content Placeholder 11" descr="A picture containing invertebrate, echinoderm&#10;&#10;Description automatically generated">
            <a:extLst>
              <a:ext uri="{FF2B5EF4-FFF2-40B4-BE49-F238E27FC236}">
                <a16:creationId xmlns:a16="http://schemas.microsoft.com/office/drawing/2014/main" id="{DDB80DDF-FC94-97F7-CDF1-73F77DA27D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50032"/>
            <a:ext cx="4103718" cy="4757935"/>
          </a:xfrm>
          <a:prstGeom prst="rect">
            <a:avLst/>
          </a:prstGeom>
          <a:effectLst/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219F32D-4361-43A4-9A46-54DAD45B3B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43600" y="2895600"/>
            <a:ext cx="2917191" cy="312419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</a:pPr>
            <a:r>
              <a:rPr lang="en-US" sz="1600" dirty="0"/>
              <a:t>Item Code: T-M-OC-Crab-OR</a:t>
            </a:r>
          </a:p>
          <a:p>
            <a:pPr indent="-228600">
              <a:lnSpc>
                <a:spcPct val="90000"/>
              </a:lnSpc>
            </a:pPr>
            <a:r>
              <a:rPr lang="en-US" sz="1600" dirty="0"/>
              <a:t>UPC: 180181023583</a:t>
            </a:r>
          </a:p>
          <a:p>
            <a:pPr indent="-228600">
              <a:lnSpc>
                <a:spcPct val="90000"/>
              </a:lnSpc>
            </a:pPr>
            <a:r>
              <a:rPr lang="en-US" sz="1600" dirty="0"/>
              <a:t>Dims: 1.5”x 9”x 10.75”</a:t>
            </a:r>
          </a:p>
          <a:p>
            <a:pPr indent="-228600">
              <a:lnSpc>
                <a:spcPct val="90000"/>
              </a:lnSpc>
            </a:pPr>
            <a:r>
              <a:rPr lang="en-US" sz="1600" dirty="0"/>
              <a:t>Best selling size &amp; shape. Can change fleece to any existing </a:t>
            </a:r>
            <a:r>
              <a:rPr lang="en-US" sz="1600" dirty="0" err="1"/>
              <a:t>Tuffy</a:t>
            </a:r>
            <a:r>
              <a:rPr lang="en-US" sz="1600" dirty="0"/>
              <a:t> Fleece to create custom toy for </a:t>
            </a:r>
            <a:r>
              <a:rPr lang="en-US" sz="1600" dirty="0" err="1"/>
              <a:t>Petsmart</a:t>
            </a:r>
            <a:r>
              <a:rPr lang="en-US" sz="1600" dirty="0"/>
              <a:t>.</a:t>
            </a:r>
          </a:p>
          <a:p>
            <a:pPr indent="-228600">
              <a:lnSpc>
                <a:spcPct val="90000"/>
              </a:lnSpc>
            </a:pPr>
            <a:r>
              <a:rPr lang="en-US" sz="1600" dirty="0" err="1"/>
              <a:t>Petsmart</a:t>
            </a:r>
            <a:r>
              <a:rPr lang="en-US" sz="1600" dirty="0"/>
              <a:t> Price $6.15</a:t>
            </a:r>
          </a:p>
          <a:p>
            <a:pPr indent="-228600">
              <a:lnSpc>
                <a:spcPct val="90000"/>
              </a:lnSpc>
            </a:pPr>
            <a:r>
              <a:rPr lang="en-US" sz="1600" dirty="0" err="1"/>
              <a:t>Petsmart</a:t>
            </a:r>
            <a:r>
              <a:rPr lang="en-US" sz="1600" dirty="0"/>
              <a:t> Retail $20.50</a:t>
            </a:r>
          </a:p>
        </p:txBody>
      </p:sp>
    </p:spTree>
    <p:extLst>
      <p:ext uri="{BB962C8B-B14F-4D97-AF65-F5344CB8AC3E}">
        <p14:creationId xmlns:p14="http://schemas.microsoft.com/office/powerpoint/2010/main" val="2185081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ED805-6E09-4CBD-B1B3-7BC2A8451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2757" y="1015576"/>
            <a:ext cx="2993393" cy="1477640"/>
          </a:xfr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2023 NEW ITEM SUGGESTION</a:t>
            </a:r>
            <a:b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Tuffy</a:t>
            </a:r>
            <a:r>
              <a:rPr lang="en-US" sz="2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Ocean Creature Turtle</a:t>
            </a:r>
            <a:endParaRPr lang="en-US" sz="2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577D1452-F0B7-431E-9A24-D3F7103D8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647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3" name="Rounded Rectangle 20">
            <a:extLst>
              <a:ext uri="{FF2B5EF4-FFF2-40B4-BE49-F238E27FC236}">
                <a16:creationId xmlns:a16="http://schemas.microsoft.com/office/drawing/2014/main" id="{A660F4F9-5DF5-4F15-BE6A-CD8648BB1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408" y="559407"/>
            <a:ext cx="4945891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10C1B3-6C72-4495-B16E-9BE3DBFCAB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12757" y="2971801"/>
            <a:ext cx="2871836" cy="289559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</a:pPr>
            <a:r>
              <a:rPr lang="en-US" sz="1600" dirty="0"/>
              <a:t>Item Code: T-OC-Turtle</a:t>
            </a:r>
          </a:p>
          <a:p>
            <a:pPr indent="-228600">
              <a:lnSpc>
                <a:spcPct val="90000"/>
              </a:lnSpc>
            </a:pPr>
            <a:r>
              <a:rPr lang="en-US" sz="1600" dirty="0"/>
              <a:t>UPC: 180181020308</a:t>
            </a:r>
          </a:p>
          <a:p>
            <a:pPr indent="-228600">
              <a:lnSpc>
                <a:spcPct val="90000"/>
              </a:lnSpc>
            </a:pPr>
            <a:r>
              <a:rPr lang="en-US" sz="1600" dirty="0"/>
              <a:t>Item Dims: 3”x 12”x 13”</a:t>
            </a:r>
          </a:p>
          <a:p>
            <a:pPr indent="-228600">
              <a:lnSpc>
                <a:spcPct val="90000"/>
              </a:lnSpc>
            </a:pPr>
            <a:r>
              <a:rPr lang="en-US" sz="1600" dirty="0"/>
              <a:t>Unique toy shape, great for medium to large size dogs.</a:t>
            </a:r>
          </a:p>
          <a:p>
            <a:pPr indent="-228600">
              <a:lnSpc>
                <a:spcPct val="90000"/>
              </a:lnSpc>
            </a:pPr>
            <a:r>
              <a:rPr lang="en-US" sz="1600" dirty="0" err="1"/>
              <a:t>Petsmart</a:t>
            </a:r>
            <a:r>
              <a:rPr lang="en-US" sz="1600" dirty="0"/>
              <a:t> Price $7.95</a:t>
            </a:r>
          </a:p>
          <a:p>
            <a:pPr indent="-228600">
              <a:lnSpc>
                <a:spcPct val="90000"/>
              </a:lnSpc>
            </a:pPr>
            <a:r>
              <a:rPr lang="en-US" sz="1600" dirty="0" err="1"/>
              <a:t>Petsmart</a:t>
            </a:r>
            <a:r>
              <a:rPr lang="en-US" sz="1600" dirty="0"/>
              <a:t> Retail $26.50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E35F311-2BCF-D779-6501-1EE1D2DDC17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474166"/>
            <a:ext cx="4652623" cy="2598681"/>
          </a:xfrm>
        </p:spPr>
      </p:pic>
    </p:spTree>
    <p:extLst>
      <p:ext uri="{BB962C8B-B14F-4D97-AF65-F5344CB8AC3E}">
        <p14:creationId xmlns:p14="http://schemas.microsoft.com/office/powerpoint/2010/main" val="4006346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ED805-6E09-4CBD-B1B3-7BC2A8451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2755" y="990600"/>
            <a:ext cx="2993393" cy="1275734"/>
          </a:xfr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en-US" sz="1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2023 NEW ITEM SUGGESTION</a:t>
            </a:r>
            <a:br>
              <a:rPr lang="en-US" sz="1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Tuffy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Ocean Creature Dolphin </a:t>
            </a:r>
            <a:br>
              <a:rPr lang="en-US" sz="1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19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577D1452-F0B7-431E-9A24-D3F7103D8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647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Rounded Rectangle 20">
            <a:extLst>
              <a:ext uri="{FF2B5EF4-FFF2-40B4-BE49-F238E27FC236}">
                <a16:creationId xmlns:a16="http://schemas.microsoft.com/office/drawing/2014/main" id="{A660F4F9-5DF5-4F15-BE6A-CD8648BB1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408" y="559407"/>
            <a:ext cx="4945891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10C1B3-6C72-4495-B16E-9BE3DBFCAB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12755" y="3011929"/>
            <a:ext cx="2871837" cy="266699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</a:pPr>
            <a:r>
              <a:rPr lang="en-US" sz="1600" dirty="0"/>
              <a:t>Item Code: T-OC-Dolphin</a:t>
            </a:r>
          </a:p>
          <a:p>
            <a:pPr indent="-228600">
              <a:lnSpc>
                <a:spcPct val="90000"/>
              </a:lnSpc>
            </a:pPr>
            <a:r>
              <a:rPr lang="en-US" sz="1600" dirty="0"/>
              <a:t>UPC: 180181023668</a:t>
            </a:r>
          </a:p>
          <a:p>
            <a:pPr indent="-228600">
              <a:lnSpc>
                <a:spcPct val="90000"/>
              </a:lnSpc>
            </a:pPr>
            <a:r>
              <a:rPr lang="en-US" sz="1600" dirty="0"/>
              <a:t>Item Dims: 3.5”x 7.5”x 14.5”</a:t>
            </a:r>
          </a:p>
          <a:p>
            <a:pPr indent="-228600">
              <a:lnSpc>
                <a:spcPct val="90000"/>
              </a:lnSpc>
            </a:pPr>
            <a:r>
              <a:rPr lang="en-US" sz="1600" dirty="0"/>
              <a:t>New toy we just launched!  Shape is great for all dog breeds.</a:t>
            </a:r>
          </a:p>
          <a:p>
            <a:pPr indent="-228600">
              <a:lnSpc>
                <a:spcPct val="90000"/>
              </a:lnSpc>
            </a:pPr>
            <a:r>
              <a:rPr lang="en-US" sz="1600" dirty="0" err="1"/>
              <a:t>Petsmart</a:t>
            </a:r>
            <a:r>
              <a:rPr lang="en-US" sz="1600" dirty="0"/>
              <a:t> Price $6.90</a:t>
            </a:r>
          </a:p>
          <a:p>
            <a:pPr indent="-228600">
              <a:lnSpc>
                <a:spcPct val="90000"/>
              </a:lnSpc>
            </a:pPr>
            <a:r>
              <a:rPr lang="en-US" sz="1600" dirty="0" err="1"/>
              <a:t>Petsmart</a:t>
            </a:r>
            <a:r>
              <a:rPr lang="en-US" sz="1600" dirty="0"/>
              <a:t> Retail $22.99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0D0947F-B550-11CF-97CD-A5EB210F98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3400" y="2362200"/>
            <a:ext cx="4648200" cy="2314376"/>
          </a:xfrm>
        </p:spPr>
      </p:pic>
    </p:spTree>
    <p:extLst>
      <p:ext uri="{BB962C8B-B14F-4D97-AF65-F5344CB8AC3E}">
        <p14:creationId xmlns:p14="http://schemas.microsoft.com/office/powerpoint/2010/main" val="6327470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E8CF112D6F894AA33823931469F343" ma:contentTypeVersion="10" ma:contentTypeDescription="Create a new document." ma:contentTypeScope="" ma:versionID="ea8139e77f4862b03f36cf8f62329648">
  <xsd:schema xmlns:xsd="http://www.w3.org/2001/XMLSchema" xmlns:xs="http://www.w3.org/2001/XMLSchema" xmlns:p="http://schemas.microsoft.com/office/2006/metadata/properties" xmlns:ns3="90494300-4f7e-458d-93ee-e8dc3430ab17" targetNamespace="http://schemas.microsoft.com/office/2006/metadata/properties" ma:root="true" ma:fieldsID="422e9f087923ab816d80cde71c403b6f" ns3:_="">
    <xsd:import namespace="90494300-4f7e-458d-93ee-e8dc3430ab1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494300-4f7e-458d-93ee-e8dc3430ab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1359C8E-E13A-4616-B907-8AC3FD30691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54AB465-260A-429E-A783-CD272E15350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C82CCFC-4C72-4B6E-B494-EF5D597A3E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0494300-4f7e-458d-93ee-e8dc3430ab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2640</TotalTime>
  <Words>980</Words>
  <Application>Microsoft Office PowerPoint</Application>
  <PresentationFormat>On-screen Show (4:3)</PresentationFormat>
  <Paragraphs>240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Arial Black</vt:lpstr>
      <vt:lpstr>Calibri</vt:lpstr>
      <vt:lpstr>Cambria Math</vt:lpstr>
      <vt:lpstr>Office Theme</vt:lpstr>
      <vt:lpstr>17 Years Designing &amp; Manufacturing Brands </vt:lpstr>
      <vt:lpstr>PowerPoint Presentation</vt:lpstr>
      <vt:lpstr>CAT Form</vt:lpstr>
      <vt:lpstr>PowerPoint Presentation</vt:lpstr>
      <vt:lpstr>PowerPoint Presentation</vt:lpstr>
      <vt:lpstr>PowerPoint Presentation</vt:lpstr>
      <vt:lpstr>2023 NEW ITEM SUGGESTION Tuffy Medium Crab Orange</vt:lpstr>
      <vt:lpstr>2023 NEW ITEM SUGGESTION Tuffy Ocean Creature Turtle</vt:lpstr>
      <vt:lpstr> 2023 NEW ITEM SUGGESTION Tuffy Ocean Creature Dolphin  </vt:lpstr>
      <vt:lpstr> 2023 NEW ITEM SUGGESTION Tuffy Ocean Creature Killer Whale  </vt:lpstr>
      <vt:lpstr>  2023 NEW ITEM SUGGESTION Tuffy Junior Zoo Monkey  </vt:lpstr>
      <vt:lpstr> 2023 NEW ITEM SUGGESTION Tuffy Junior Barn Yard Horse  </vt:lpstr>
      <vt:lpstr>2023 XMAS - NEW ITEM SUGGESTION Tuffy Holiday Santa</vt:lpstr>
      <vt:lpstr>2023 XMAS - NEW ITEM SUGGESTION Tuffy Holiday Elf</vt:lpstr>
      <vt:lpstr>2023 XMAS - NEW ITEM SUGGESTION Tuffy Holiday Gingerbread Man</vt:lpstr>
      <vt:lpstr>PowerPoint Presentation</vt:lpstr>
      <vt:lpstr> 2023 NEW ITEM SUGGESTION Mighty Ocean Seahorse  </vt:lpstr>
      <vt:lpstr> 2023 NEW ITEM SUGGESTION Mighty Mermaid  </vt:lpstr>
      <vt:lpstr> 2023 NEW ITEM SUGGESTION Mighty Safari Rhino Green </vt:lpstr>
      <vt:lpstr>2023 NEW ITEM SUGGESTION Mighty Safari Elephant Orange</vt:lpstr>
      <vt:lpstr>Funny Novelty Toys – Great Impulse Buy!</vt:lpstr>
      <vt:lpstr>2023 NEW ITEM SUGGESTION Silly Squeakers Soda Can Canine Cola</vt:lpstr>
      <vt:lpstr>2023 NEW ITEM SUGGESTION Silly Squeakers Meow Chased One</vt:lpstr>
      <vt:lpstr>2023 NEW ITEM SUGGESTION Silly Squeakers I-Balls Small 3 Pack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Condo102-2</dc:creator>
  <cp:lastModifiedBy>Wendy Sacra</cp:lastModifiedBy>
  <cp:revision>169</cp:revision>
  <dcterms:created xsi:type="dcterms:W3CDTF">2014-01-04T18:04:54Z</dcterms:created>
  <dcterms:modified xsi:type="dcterms:W3CDTF">2022-06-14T21:06:41Z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0x01010089E8CF112D6F894AA33823931469F343</vt:lpwstr>
  </property>
</Properties>
</file>